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30"/>
  </p:notesMasterIdLst>
  <p:sldIdLst>
    <p:sldId id="280" r:id="rId5"/>
    <p:sldId id="410" r:id="rId6"/>
    <p:sldId id="383" r:id="rId7"/>
    <p:sldId id="381" r:id="rId8"/>
    <p:sldId id="396" r:id="rId9"/>
    <p:sldId id="415" r:id="rId10"/>
    <p:sldId id="398" r:id="rId11"/>
    <p:sldId id="397" r:id="rId12"/>
    <p:sldId id="357" r:id="rId13"/>
    <p:sldId id="345" r:id="rId14"/>
    <p:sldId id="364" r:id="rId15"/>
    <p:sldId id="405" r:id="rId16"/>
    <p:sldId id="411" r:id="rId17"/>
    <p:sldId id="412" r:id="rId18"/>
    <p:sldId id="409" r:id="rId19"/>
    <p:sldId id="404" r:id="rId20"/>
    <p:sldId id="414" r:id="rId21"/>
    <p:sldId id="406" r:id="rId22"/>
    <p:sldId id="395" r:id="rId23"/>
    <p:sldId id="392" r:id="rId24"/>
    <p:sldId id="393" r:id="rId25"/>
    <p:sldId id="394" r:id="rId26"/>
    <p:sldId id="384" r:id="rId27"/>
    <p:sldId id="369" r:id="rId28"/>
    <p:sldId id="413" r:id="rId29"/>
  </p:sldIdLst>
  <p:sldSz cx="12192000" cy="6858000"/>
  <p:notesSz cx="6980238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E34249E-83FA-A442-863F-238A0ED5689E}" name="Manders, Joke" initials="MJ" userId="S::joke.manders@gemert-bakel.nl::f3b2acee-4c67-43e4-8fca-f751ea8aa42b" providerId="AD"/>
  <p188:author id="{91F562E7-742C-58FE-9C3A-BB66E2B3F989}" name="Steeghs, Kevin" initials="SK" userId="S::kevin.steeghs@gemert-bakel.nl::1931acd0-93fc-41b3-b6c1-61f11eda6a3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AB09"/>
    <a:srgbClr val="FF8800"/>
    <a:srgbClr val="C87F52"/>
    <a:srgbClr val="D9F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F75994-6A09-482F-8225-5EB09888A5DB}" v="6" dt="2026-04-23T08:58:16.9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52" autoAdjust="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eghs, Kevin" userId="1931acd0-93fc-41b3-b6c1-61f11eda6a3f" providerId="ADAL" clId="{57B40D9C-F8A9-42C2-BFED-4F5AAD4CA4F7}"/>
    <pc:docChg chg="undo custSel addSld delSld modSld">
      <pc:chgData name="Steeghs, Kevin" userId="1931acd0-93fc-41b3-b6c1-61f11eda6a3f" providerId="ADAL" clId="{57B40D9C-F8A9-42C2-BFED-4F5AAD4CA4F7}" dt="2026-04-23T09:06:14.996" v="56" actId="20577"/>
      <pc:docMkLst>
        <pc:docMk/>
      </pc:docMkLst>
      <pc:sldChg chg="modSp add mod">
        <pc:chgData name="Steeghs, Kevin" userId="1931acd0-93fc-41b3-b6c1-61f11eda6a3f" providerId="ADAL" clId="{57B40D9C-F8A9-42C2-BFED-4F5AAD4CA4F7}" dt="2026-04-23T08:58:20.800" v="23" actId="6549"/>
        <pc:sldMkLst>
          <pc:docMk/>
          <pc:sldMk cId="3145333755" sldId="345"/>
        </pc:sldMkLst>
        <pc:spChg chg="mod">
          <ac:chgData name="Steeghs, Kevin" userId="1931acd0-93fc-41b3-b6c1-61f11eda6a3f" providerId="ADAL" clId="{57B40D9C-F8A9-42C2-BFED-4F5AAD4CA4F7}" dt="2026-04-23T08:58:20.800" v="23" actId="6549"/>
          <ac:spMkLst>
            <pc:docMk/>
            <pc:sldMk cId="3145333755" sldId="345"/>
            <ac:spMk id="3" creationId="{EED2ABE4-4970-A19E-B7E1-F768993DCD22}"/>
          </ac:spMkLst>
        </pc:spChg>
      </pc:sldChg>
      <pc:sldChg chg="modSp add mod">
        <pc:chgData name="Steeghs, Kevin" userId="1931acd0-93fc-41b3-b6c1-61f11eda6a3f" providerId="ADAL" clId="{57B40D9C-F8A9-42C2-BFED-4F5AAD4CA4F7}" dt="2026-04-23T09:01:53.207" v="47" actId="6549"/>
        <pc:sldMkLst>
          <pc:docMk/>
          <pc:sldMk cId="2122120358" sldId="364"/>
        </pc:sldMkLst>
        <pc:spChg chg="mod">
          <ac:chgData name="Steeghs, Kevin" userId="1931acd0-93fc-41b3-b6c1-61f11eda6a3f" providerId="ADAL" clId="{57B40D9C-F8A9-42C2-BFED-4F5AAD4CA4F7}" dt="2026-04-23T09:01:53.207" v="47" actId="6549"/>
          <ac:spMkLst>
            <pc:docMk/>
            <pc:sldMk cId="2122120358" sldId="364"/>
            <ac:spMk id="3" creationId="{EED2ABE4-4970-A19E-B7E1-F768993DCD22}"/>
          </ac:spMkLst>
        </pc:spChg>
      </pc:sldChg>
      <pc:sldChg chg="del">
        <pc:chgData name="Steeghs, Kevin" userId="1931acd0-93fc-41b3-b6c1-61f11eda6a3f" providerId="ADAL" clId="{57B40D9C-F8A9-42C2-BFED-4F5AAD4CA4F7}" dt="2026-04-23T09:03:23.805" v="48" actId="47"/>
        <pc:sldMkLst>
          <pc:docMk/>
          <pc:sldMk cId="2322051701" sldId="390"/>
        </pc:sldMkLst>
      </pc:sldChg>
      <pc:sldChg chg="addSp delSp modSp mod">
        <pc:chgData name="Steeghs, Kevin" userId="1931acd0-93fc-41b3-b6c1-61f11eda6a3f" providerId="ADAL" clId="{57B40D9C-F8A9-42C2-BFED-4F5AAD4CA4F7}" dt="2026-04-23T09:00:52.788" v="31" actId="1076"/>
        <pc:sldMkLst>
          <pc:docMk/>
          <pc:sldMk cId="3494549344" sldId="398"/>
        </pc:sldMkLst>
        <pc:spChg chg="add del">
          <ac:chgData name="Steeghs, Kevin" userId="1931acd0-93fc-41b3-b6c1-61f11eda6a3f" providerId="ADAL" clId="{57B40D9C-F8A9-42C2-BFED-4F5AAD4CA4F7}" dt="2026-04-23T08:44:37.308" v="10"/>
          <ac:spMkLst>
            <pc:docMk/>
            <pc:sldMk cId="3494549344" sldId="398"/>
            <ac:spMk id="3" creationId="{78AF4BA2-3598-7E3F-878E-50EC6FD74115}"/>
          </ac:spMkLst>
        </pc:spChg>
        <pc:picChg chg="add mod">
          <ac:chgData name="Steeghs, Kevin" userId="1931acd0-93fc-41b3-b6c1-61f11eda6a3f" providerId="ADAL" clId="{57B40D9C-F8A9-42C2-BFED-4F5AAD4CA4F7}" dt="2026-04-23T09:00:47.347" v="29" actId="1076"/>
          <ac:picMkLst>
            <pc:docMk/>
            <pc:sldMk cId="3494549344" sldId="398"/>
            <ac:picMk id="5" creationId="{2FFBA41F-77A9-59B2-B716-07BF4B4D6857}"/>
          </ac:picMkLst>
        </pc:picChg>
        <pc:picChg chg="add mod">
          <ac:chgData name="Steeghs, Kevin" userId="1931acd0-93fc-41b3-b6c1-61f11eda6a3f" providerId="ADAL" clId="{57B40D9C-F8A9-42C2-BFED-4F5AAD4CA4F7}" dt="2026-04-23T08:44:37.308" v="10"/>
          <ac:picMkLst>
            <pc:docMk/>
            <pc:sldMk cId="3494549344" sldId="398"/>
            <ac:picMk id="6" creationId="{B9019F97-FD1F-65DC-8EA4-B4D9A9799368}"/>
          </ac:picMkLst>
        </pc:picChg>
        <pc:picChg chg="mod">
          <ac:chgData name="Steeghs, Kevin" userId="1931acd0-93fc-41b3-b6c1-61f11eda6a3f" providerId="ADAL" clId="{57B40D9C-F8A9-42C2-BFED-4F5AAD4CA4F7}" dt="2026-04-23T09:00:45.827" v="28" actId="1076"/>
          <ac:picMkLst>
            <pc:docMk/>
            <pc:sldMk cId="3494549344" sldId="398"/>
            <ac:picMk id="7" creationId="{E92C952D-C7CF-4A20-F73E-A423DDA2B835}"/>
          </ac:picMkLst>
        </pc:picChg>
        <pc:picChg chg="add mod">
          <ac:chgData name="Steeghs, Kevin" userId="1931acd0-93fc-41b3-b6c1-61f11eda6a3f" providerId="ADAL" clId="{57B40D9C-F8A9-42C2-BFED-4F5AAD4CA4F7}" dt="2026-04-23T09:00:49.344" v="30" actId="1076"/>
          <ac:picMkLst>
            <pc:docMk/>
            <pc:sldMk cId="3494549344" sldId="398"/>
            <ac:picMk id="8" creationId="{AD169195-7561-5250-1B94-71CC8CA4DBC9}"/>
          </ac:picMkLst>
        </pc:picChg>
        <pc:picChg chg="add mod">
          <ac:chgData name="Steeghs, Kevin" userId="1931acd0-93fc-41b3-b6c1-61f11eda6a3f" providerId="ADAL" clId="{57B40D9C-F8A9-42C2-BFED-4F5AAD4CA4F7}" dt="2026-04-23T09:00:52.788" v="31" actId="1076"/>
          <ac:picMkLst>
            <pc:docMk/>
            <pc:sldMk cId="3494549344" sldId="398"/>
            <ac:picMk id="9" creationId="{3331F884-A542-5E65-98F0-C429A1E49605}"/>
          </ac:picMkLst>
        </pc:picChg>
      </pc:sldChg>
      <pc:sldChg chg="delSp modSp del mod">
        <pc:chgData name="Steeghs, Kevin" userId="1931acd0-93fc-41b3-b6c1-61f11eda6a3f" providerId="ADAL" clId="{57B40D9C-F8A9-42C2-BFED-4F5AAD4CA4F7}" dt="2026-04-23T08:44:51.096" v="17" actId="47"/>
        <pc:sldMkLst>
          <pc:docMk/>
          <pc:sldMk cId="1831627630" sldId="399"/>
        </pc:sldMkLst>
        <pc:picChg chg="del mod">
          <ac:chgData name="Steeghs, Kevin" userId="1931acd0-93fc-41b3-b6c1-61f11eda6a3f" providerId="ADAL" clId="{57B40D9C-F8A9-42C2-BFED-4F5AAD4CA4F7}" dt="2026-04-23T08:44:32.815" v="8" actId="21"/>
          <ac:picMkLst>
            <pc:docMk/>
            <pc:sldMk cId="1831627630" sldId="399"/>
            <ac:picMk id="6" creationId="{B9019F97-FD1F-65DC-8EA4-B4D9A9799368}"/>
          </ac:picMkLst>
        </pc:picChg>
      </pc:sldChg>
      <pc:sldChg chg="delSp modSp del mod">
        <pc:chgData name="Steeghs, Kevin" userId="1931acd0-93fc-41b3-b6c1-61f11eda6a3f" providerId="ADAL" clId="{57B40D9C-F8A9-42C2-BFED-4F5AAD4CA4F7}" dt="2026-04-23T08:44:50.250" v="16" actId="47"/>
        <pc:sldMkLst>
          <pc:docMk/>
          <pc:sldMk cId="1497058338" sldId="400"/>
        </pc:sldMkLst>
        <pc:picChg chg="del mod">
          <ac:chgData name="Steeghs, Kevin" userId="1931acd0-93fc-41b3-b6c1-61f11eda6a3f" providerId="ADAL" clId="{57B40D9C-F8A9-42C2-BFED-4F5AAD4CA4F7}" dt="2026-04-23T08:44:25.528" v="5" actId="21"/>
          <ac:picMkLst>
            <pc:docMk/>
            <pc:sldMk cId="1497058338" sldId="400"/>
            <ac:picMk id="7" creationId="{2FFBA41F-77A9-59B2-B716-07BF4B4D6857}"/>
          </ac:picMkLst>
        </pc:picChg>
      </pc:sldChg>
      <pc:sldChg chg="delSp modSp del mod">
        <pc:chgData name="Steeghs, Kevin" userId="1931acd0-93fc-41b3-b6c1-61f11eda6a3f" providerId="ADAL" clId="{57B40D9C-F8A9-42C2-BFED-4F5AAD4CA4F7}" dt="2026-04-23T08:44:52.132" v="18" actId="47"/>
        <pc:sldMkLst>
          <pc:docMk/>
          <pc:sldMk cId="599381304" sldId="401"/>
        </pc:sldMkLst>
        <pc:picChg chg="del mod">
          <ac:chgData name="Steeghs, Kevin" userId="1931acd0-93fc-41b3-b6c1-61f11eda6a3f" providerId="ADAL" clId="{57B40D9C-F8A9-42C2-BFED-4F5AAD4CA4F7}" dt="2026-04-23T08:44:43.311" v="13" actId="21"/>
          <ac:picMkLst>
            <pc:docMk/>
            <pc:sldMk cId="599381304" sldId="401"/>
            <ac:picMk id="6" creationId="{3331F884-A542-5E65-98F0-C429A1E49605}"/>
          </ac:picMkLst>
        </pc:picChg>
      </pc:sldChg>
      <pc:sldChg chg="del">
        <pc:chgData name="Steeghs, Kevin" userId="1931acd0-93fc-41b3-b6c1-61f11eda6a3f" providerId="ADAL" clId="{57B40D9C-F8A9-42C2-BFED-4F5AAD4CA4F7}" dt="2026-04-23T09:04:34.267" v="49" actId="47"/>
        <pc:sldMkLst>
          <pc:docMk/>
          <pc:sldMk cId="2120298591" sldId="402"/>
        </pc:sldMkLst>
      </pc:sldChg>
      <pc:sldChg chg="del">
        <pc:chgData name="Steeghs, Kevin" userId="1931acd0-93fc-41b3-b6c1-61f11eda6a3f" providerId="ADAL" clId="{57B40D9C-F8A9-42C2-BFED-4F5AAD4CA4F7}" dt="2026-04-23T08:55:08.196" v="19" actId="47"/>
        <pc:sldMkLst>
          <pc:docMk/>
          <pc:sldMk cId="3542414289" sldId="403"/>
        </pc:sldMkLst>
      </pc:sldChg>
      <pc:sldChg chg="modSp mod">
        <pc:chgData name="Steeghs, Kevin" userId="1931acd0-93fc-41b3-b6c1-61f11eda6a3f" providerId="ADAL" clId="{57B40D9C-F8A9-42C2-BFED-4F5AAD4CA4F7}" dt="2026-04-23T09:06:14.996" v="56" actId="20577"/>
        <pc:sldMkLst>
          <pc:docMk/>
          <pc:sldMk cId="702468251" sldId="405"/>
        </pc:sldMkLst>
        <pc:spChg chg="mod">
          <ac:chgData name="Steeghs, Kevin" userId="1931acd0-93fc-41b3-b6c1-61f11eda6a3f" providerId="ADAL" clId="{57B40D9C-F8A9-42C2-BFED-4F5AAD4CA4F7}" dt="2026-04-23T09:06:14.996" v="56" actId="20577"/>
          <ac:spMkLst>
            <pc:docMk/>
            <pc:sldMk cId="702468251" sldId="405"/>
            <ac:spMk id="3" creationId="{3CE3A916-05D5-1368-1C72-0882CCCB524A}"/>
          </ac:spMkLst>
        </pc:spChg>
      </pc:sldChg>
      <pc:sldChg chg="del">
        <pc:chgData name="Steeghs, Kevin" userId="1931acd0-93fc-41b3-b6c1-61f11eda6a3f" providerId="ADAL" clId="{57B40D9C-F8A9-42C2-BFED-4F5AAD4CA4F7}" dt="2026-04-23T08:55:16.090" v="20" actId="47"/>
        <pc:sldMkLst>
          <pc:docMk/>
          <pc:sldMk cId="3654239791" sldId="407"/>
        </pc:sldMkLst>
      </pc:sldChg>
      <pc:sldChg chg="del">
        <pc:chgData name="Steeghs, Kevin" userId="1931acd0-93fc-41b3-b6c1-61f11eda6a3f" providerId="ADAL" clId="{57B40D9C-F8A9-42C2-BFED-4F5AAD4CA4F7}" dt="2026-04-23T08:55:20.333" v="21" actId="47"/>
        <pc:sldMkLst>
          <pc:docMk/>
          <pc:sldMk cId="2984759059" sldId="4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953853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BB48E-5D98-44EC-8B5A-4DE236FCF92A}" type="datetimeFigureOut">
              <a:t>23-4-2026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746125" y="1143000"/>
            <a:ext cx="54879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98024" y="4400550"/>
            <a:ext cx="558419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953853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9F446-8403-4059-B902-71F5D1DB0DF8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1179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Uitgaan</a:t>
            </a:r>
            <a:r>
              <a:rPr lang="en-US"/>
              <a:t> van </a:t>
            </a:r>
            <a:r>
              <a:rPr lang="en-US" err="1"/>
              <a:t>huidige</a:t>
            </a:r>
            <a:r>
              <a:rPr lang="en-US"/>
              <a:t> </a:t>
            </a:r>
            <a:r>
              <a:rPr lang="en-US" err="1"/>
              <a:t>bebouwing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9F446-8403-4059-B902-71F5D1DB0DF8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7169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Arial"/>
              </a:rPr>
              <a:t>Transitiefonds</a:t>
            </a:r>
            <a:r>
              <a:rPr lang="en-US">
                <a:latin typeface="Calibri"/>
                <a:ea typeface="Calibri"/>
                <a:cs typeface="Arial"/>
              </a:rPr>
              <a:t> € 1mln = 23.800 </a:t>
            </a:r>
            <a:r>
              <a:rPr lang="nl-NL" b="0" i="0">
                <a:effectLst/>
                <a:latin typeface="Arial"/>
              </a:rPr>
              <a:t>m² (bij 42/m2)</a:t>
            </a:r>
            <a:endParaRPr lang="en-US">
              <a:latin typeface="Calibri"/>
              <a:ea typeface="Calibri"/>
              <a:cs typeface="Arial"/>
            </a:endParaRPr>
          </a:p>
          <a:p>
            <a:r>
              <a:rPr lang="en-US" err="1">
                <a:latin typeface="Calibri"/>
                <a:ea typeface="Calibri"/>
                <a:cs typeface="Arial"/>
              </a:rPr>
              <a:t>Vrijkomende</a:t>
            </a:r>
            <a:r>
              <a:rPr lang="en-US">
                <a:latin typeface="Calibri"/>
                <a:ea typeface="Calibri"/>
                <a:cs typeface="Arial"/>
              </a:rPr>
              <a:t> VAB = 150.000 </a:t>
            </a:r>
            <a:r>
              <a:rPr lang="nl-NL" b="0" i="0">
                <a:effectLst/>
                <a:latin typeface="Arial"/>
              </a:rPr>
              <a:t>m²</a:t>
            </a:r>
            <a:r>
              <a:rPr lang="en-US">
                <a:latin typeface="Calibri"/>
                <a:ea typeface="Calibri"/>
                <a:cs typeface="Arial"/>
              </a:rPr>
              <a:t> (excl. </a:t>
            </a:r>
            <a:r>
              <a:rPr lang="en-US" err="1">
                <a:latin typeface="Calibri"/>
                <a:ea typeface="Calibri"/>
                <a:cs typeface="Arial"/>
              </a:rPr>
              <a:t>Nertsen</a:t>
            </a:r>
            <a:r>
              <a:rPr lang="en-US">
                <a:latin typeface="Calibri"/>
                <a:ea typeface="Calibri"/>
                <a:cs typeface="Arial"/>
              </a:rPr>
              <a:t> +/- 200.000 </a:t>
            </a:r>
            <a:r>
              <a:rPr lang="nl-NL" b="0" i="0">
                <a:effectLst/>
                <a:latin typeface="Arial"/>
              </a:rPr>
              <a:t>m²</a:t>
            </a:r>
          </a:p>
          <a:p>
            <a:endParaRPr lang="nl-NL" b="0" i="0">
              <a:effectLst/>
              <a:latin typeface="Arial"/>
            </a:endParaRPr>
          </a:p>
          <a:p>
            <a:r>
              <a:rPr lang="en-US" err="1">
                <a:latin typeface="Calibri"/>
                <a:ea typeface="Calibri"/>
                <a:cs typeface="Arial"/>
              </a:rPr>
              <a:t>Transitiefonds</a:t>
            </a:r>
            <a:r>
              <a:rPr lang="en-US">
                <a:latin typeface="Calibri"/>
                <a:ea typeface="Calibri"/>
                <a:cs typeface="Arial"/>
              </a:rPr>
              <a:t> </a:t>
            </a:r>
            <a:r>
              <a:rPr lang="en-US" err="1">
                <a:latin typeface="Calibri"/>
                <a:ea typeface="Calibri"/>
                <a:cs typeface="Arial"/>
              </a:rPr>
              <a:t>moet</a:t>
            </a:r>
            <a:r>
              <a:rPr lang="en-US">
                <a:latin typeface="Calibri"/>
                <a:ea typeface="Calibri"/>
                <a:cs typeface="Arial"/>
              </a:rPr>
              <a:t> </a:t>
            </a:r>
            <a:r>
              <a:rPr lang="en-US" err="1">
                <a:latin typeface="Calibri"/>
                <a:ea typeface="Calibri"/>
                <a:cs typeface="Arial"/>
              </a:rPr>
              <a:t>ruim</a:t>
            </a:r>
            <a:r>
              <a:rPr lang="en-US">
                <a:latin typeface="Calibri"/>
                <a:ea typeface="Calibri"/>
                <a:cs typeface="Arial"/>
              </a:rPr>
              <a:t> 6 </a:t>
            </a:r>
            <a:r>
              <a:rPr lang="en-US" err="1">
                <a:latin typeface="Calibri"/>
                <a:ea typeface="Calibri"/>
                <a:cs typeface="Arial"/>
              </a:rPr>
              <a:t>keer</a:t>
            </a:r>
            <a:r>
              <a:rPr lang="en-US">
                <a:latin typeface="Calibri"/>
                <a:ea typeface="Calibri"/>
                <a:cs typeface="Arial"/>
              </a:rPr>
              <a:t> </a:t>
            </a:r>
            <a:r>
              <a:rPr lang="en-US" err="1">
                <a:latin typeface="Calibri"/>
                <a:ea typeface="Calibri"/>
                <a:cs typeface="Arial"/>
              </a:rPr>
              <a:t>rond</a:t>
            </a:r>
            <a:r>
              <a:rPr lang="en-US">
                <a:latin typeface="Calibri"/>
                <a:ea typeface="Calibri"/>
                <a:cs typeface="Arial"/>
              </a:rPr>
              <a:t> </a:t>
            </a:r>
            <a:r>
              <a:rPr lang="en-US" err="1">
                <a:latin typeface="Calibri"/>
                <a:ea typeface="Calibri"/>
                <a:cs typeface="Arial"/>
              </a:rPr>
              <a:t>voor</a:t>
            </a:r>
            <a:r>
              <a:rPr lang="en-US">
                <a:latin typeface="Calibri"/>
                <a:ea typeface="Calibri"/>
                <a:cs typeface="Arial"/>
              </a:rPr>
              <a:t> alle </a:t>
            </a:r>
            <a:r>
              <a:rPr lang="en-US" err="1">
                <a:latin typeface="Calibri"/>
                <a:ea typeface="Calibri"/>
                <a:cs typeface="Arial"/>
              </a:rPr>
              <a:t>vrijkomende</a:t>
            </a:r>
            <a:r>
              <a:rPr lang="en-US">
                <a:latin typeface="Calibri"/>
                <a:ea typeface="Calibri"/>
                <a:cs typeface="Arial"/>
              </a:rPr>
              <a:t> VAB meters</a:t>
            </a:r>
          </a:p>
          <a:p>
            <a:r>
              <a:rPr lang="en-US" err="1">
                <a:latin typeface="Calibri"/>
                <a:ea typeface="Calibri"/>
                <a:cs typeface="Arial"/>
              </a:rPr>
              <a:t>Transitiefonds</a:t>
            </a:r>
            <a:r>
              <a:rPr lang="en-US">
                <a:latin typeface="Calibri"/>
                <a:ea typeface="Calibri"/>
                <a:cs typeface="Arial"/>
              </a:rPr>
              <a:t> </a:t>
            </a:r>
            <a:r>
              <a:rPr lang="en-US" err="1">
                <a:latin typeface="Calibri"/>
                <a:ea typeface="Calibri"/>
                <a:cs typeface="Arial"/>
              </a:rPr>
              <a:t>moet</a:t>
            </a:r>
            <a:r>
              <a:rPr lang="en-US">
                <a:latin typeface="Calibri"/>
                <a:ea typeface="Calibri"/>
                <a:cs typeface="Arial"/>
              </a:rPr>
              <a:t> </a:t>
            </a:r>
            <a:r>
              <a:rPr lang="en-US" err="1">
                <a:latin typeface="Calibri"/>
                <a:ea typeface="Calibri"/>
                <a:cs typeface="Arial"/>
              </a:rPr>
              <a:t>ruim</a:t>
            </a:r>
            <a:r>
              <a:rPr lang="en-US">
                <a:latin typeface="Calibri"/>
                <a:ea typeface="Calibri"/>
                <a:cs typeface="Arial"/>
              </a:rPr>
              <a:t> 8 </a:t>
            </a:r>
            <a:r>
              <a:rPr lang="en-US" err="1">
                <a:latin typeface="Calibri"/>
                <a:ea typeface="Calibri"/>
                <a:cs typeface="Arial"/>
              </a:rPr>
              <a:t>keer</a:t>
            </a:r>
            <a:r>
              <a:rPr lang="en-US">
                <a:latin typeface="Calibri"/>
                <a:ea typeface="Calibri"/>
                <a:cs typeface="Arial"/>
              </a:rPr>
              <a:t> </a:t>
            </a:r>
            <a:r>
              <a:rPr lang="en-US" err="1">
                <a:latin typeface="Calibri"/>
                <a:ea typeface="Calibri"/>
                <a:cs typeface="Arial"/>
              </a:rPr>
              <a:t>rond</a:t>
            </a:r>
            <a:r>
              <a:rPr lang="en-US">
                <a:latin typeface="Calibri"/>
                <a:ea typeface="Calibri"/>
                <a:cs typeface="Arial"/>
              </a:rPr>
              <a:t> </a:t>
            </a:r>
            <a:r>
              <a:rPr lang="en-US" err="1">
                <a:latin typeface="Calibri"/>
                <a:ea typeface="Calibri"/>
                <a:cs typeface="Arial"/>
              </a:rPr>
              <a:t>voor</a:t>
            </a:r>
            <a:r>
              <a:rPr lang="en-US">
                <a:latin typeface="Calibri"/>
                <a:ea typeface="Calibri"/>
                <a:cs typeface="Arial"/>
              </a:rPr>
              <a:t> alle </a:t>
            </a:r>
            <a:r>
              <a:rPr lang="en-US" err="1">
                <a:latin typeface="Calibri"/>
                <a:ea typeface="Calibri"/>
                <a:cs typeface="Arial"/>
              </a:rPr>
              <a:t>vrijkomende</a:t>
            </a:r>
            <a:r>
              <a:rPr lang="en-US">
                <a:latin typeface="Calibri"/>
                <a:ea typeface="Calibri"/>
                <a:cs typeface="Arial"/>
              </a:rPr>
              <a:t> VAB meters van </a:t>
            </a:r>
            <a:r>
              <a:rPr lang="en-US" err="1">
                <a:latin typeface="Calibri"/>
                <a:ea typeface="Calibri"/>
                <a:cs typeface="Arial"/>
              </a:rPr>
              <a:t>nertsenlocaties</a:t>
            </a:r>
            <a:endParaRPr lang="en-US">
              <a:latin typeface="Calibri"/>
              <a:ea typeface="Calibri"/>
              <a:cs typeface="Arial"/>
            </a:endParaRP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9F446-8403-4059-B902-71F5D1DB0DF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0314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9F446-8403-4059-B902-71F5D1DB0DF8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2035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>
                <a:latin typeface="Arial"/>
                <a:ea typeface="Calibri"/>
                <a:cs typeface="Calibri"/>
              </a:rPr>
              <a:t>Uitbreiding is alleen mogelijk wanneer sloopmeters zijn gerealiseerd (saldo onder 1mln)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200">
              <a:latin typeface="Arial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>
                <a:latin typeface="Arial"/>
                <a:ea typeface="Calibri"/>
                <a:cs typeface="Calibri"/>
              </a:rPr>
              <a:t>Woning alleen verkoop sloopmeter agrarische bebouwing en sloop kassen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19F446-8403-4059-B902-71F5D1DB0DF8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95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636779" y="2180456"/>
            <a:ext cx="8878821" cy="1752600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DF8CE-CFCC-4D57-9CD3-F744E6482B49}" type="datetimeFigureOut">
              <a:rPr lang="nl-NL" smtClean="0"/>
              <a:t>23-4-2026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9DAE4-BFAB-4294-A099-1DA8C75FCCD7}" type="slidenum">
              <a:rPr lang="nl-NL" smtClean="0"/>
              <a:t>‹nr.›</a:t>
            </a:fld>
            <a:endParaRPr lang="nl-NL"/>
          </a:p>
        </p:txBody>
      </p:sp>
      <p:sp>
        <p:nvSpPr>
          <p:cNvPr id="1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38100"/>
            <a:ext cx="7503584" cy="9029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71037066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DF8CE-CFCC-4D57-9CD3-F744E6482B49}" type="datetimeFigureOut">
              <a:rPr lang="nl-NL" smtClean="0"/>
              <a:t>23-4-2026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9DAE4-BFAB-4294-A099-1DA8C75FCC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393462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268760"/>
            <a:ext cx="7598635" cy="511486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448252"/>
            <a:ext cx="2844800" cy="365125"/>
          </a:xfrm>
        </p:spPr>
        <p:txBody>
          <a:bodyPr/>
          <a:lstStyle/>
          <a:p>
            <a:fld id="{9ACDF8CE-CFCC-4D57-9CD3-F744E6482B49}" type="datetimeFigureOut">
              <a:rPr lang="nl-NL" smtClean="0"/>
              <a:t>23-4-2026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5363435" y="6448252"/>
            <a:ext cx="2844800" cy="365125"/>
          </a:xfrm>
        </p:spPr>
        <p:txBody>
          <a:bodyPr/>
          <a:lstStyle/>
          <a:p>
            <a:fld id="{9209DAE4-BFAB-4294-A099-1DA8C75FCCD7}" type="slidenum">
              <a:rPr lang="nl-NL" smtClean="0"/>
              <a:t>‹nr.›</a:t>
            </a:fld>
            <a:endParaRPr lang="nl-NL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/>
          </p:nvPr>
        </p:nvSpPr>
        <p:spPr>
          <a:xfrm>
            <a:off x="8707967" y="1079500"/>
            <a:ext cx="2728384" cy="1314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3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8707967" y="2398487"/>
            <a:ext cx="2728384" cy="1314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afbeelding 11"/>
          <p:cNvSpPr>
            <a:spLocks noGrp="1"/>
          </p:cNvSpPr>
          <p:nvPr>
            <p:ph type="pic" sz="quarter" idx="15"/>
          </p:nvPr>
        </p:nvSpPr>
        <p:spPr>
          <a:xfrm>
            <a:off x="8707967" y="3718739"/>
            <a:ext cx="2728384" cy="1314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5" name="Tijdelijke aanduiding voor afbeelding 11"/>
          <p:cNvSpPr>
            <a:spLocks noGrp="1"/>
          </p:cNvSpPr>
          <p:nvPr>
            <p:ph type="pic" sz="quarter" idx="16"/>
          </p:nvPr>
        </p:nvSpPr>
        <p:spPr>
          <a:xfrm>
            <a:off x="8707967" y="5036574"/>
            <a:ext cx="2728384" cy="1314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72015080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DF8CE-CFCC-4D57-9CD3-F744E6482B49}" type="datetimeFigureOut">
              <a:rPr lang="nl-NL" smtClean="0"/>
              <a:t>23-4-2026</a:t>
            </a:fld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9DAE4-BFAB-4294-A099-1DA8C75FCC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439631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484784"/>
            <a:ext cx="5386917" cy="7569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254201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484784"/>
            <a:ext cx="5389033" cy="75697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254201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DF8CE-CFCC-4D57-9CD3-F744E6482B49}" type="datetimeFigureOut">
              <a:rPr lang="nl-NL" smtClean="0"/>
              <a:t>23-4-2026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9DAE4-BFAB-4294-A099-1DA8C75FCC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299457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DF8CE-CFCC-4D57-9CD3-F744E6482B49}" type="datetimeFigureOut">
              <a:rPr lang="nl-NL" smtClean="0"/>
              <a:t>23-4-2026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9DAE4-BFAB-4294-A099-1DA8C75FCC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080851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DF8CE-CFCC-4D57-9CD3-F744E6482B49}" type="datetimeFigureOut">
              <a:rPr lang="nl-NL" smtClean="0"/>
              <a:t>23-4-2026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9DAE4-BFAB-4294-A099-1DA8C75FCC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077449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DF8CE-CFCC-4D57-9CD3-F744E6482B49}" type="datetimeFigureOut">
              <a:rPr lang="nl-NL" smtClean="0"/>
              <a:t>23-4-2026</a:t>
            </a:fld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9DAE4-BFAB-4294-A099-1DA8C75FCC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095320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1602000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1602000"/>
            <a:ext cx="6815667" cy="4534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2780929"/>
            <a:ext cx="4011084" cy="334523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DF8CE-CFCC-4D57-9CD3-F744E6482B49}" type="datetimeFigureOut">
              <a:rPr lang="nl-NL" smtClean="0"/>
              <a:t>23-4-2026</a:t>
            </a:fld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9DAE4-BFAB-4294-A099-1DA8C75FCC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43889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4800600"/>
            <a:ext cx="108288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609600" y="1340768"/>
            <a:ext cx="10828800" cy="33868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0" y="5367338"/>
            <a:ext cx="108288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DF8CE-CFCC-4D57-9CD3-F744E6482B49}" type="datetimeFigureOut">
              <a:rPr lang="nl-NL" smtClean="0"/>
              <a:t>23-4-2026</a:t>
            </a:fld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9DAE4-BFAB-4294-A099-1DA8C75FCC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328738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GB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4"/>
            <a:ext cx="12192000" cy="1091382"/>
          </a:xfrm>
          <a:prstGeom prst="rect">
            <a:avLst/>
          </a:prstGeom>
        </p:spPr>
      </p:pic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8305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Niveau 1</a:t>
            </a:r>
          </a:p>
          <a:p>
            <a:pPr lvl="1"/>
            <a:r>
              <a:rPr lang="nl-NL"/>
              <a:t>Niveau 2 </a:t>
            </a:r>
          </a:p>
          <a:p>
            <a:pPr lvl="2"/>
            <a:r>
              <a:rPr lang="nl-NL"/>
              <a:t>Niveau 3</a:t>
            </a:r>
          </a:p>
          <a:p>
            <a:pPr lvl="3"/>
            <a:r>
              <a:rPr lang="nl-NL"/>
              <a:t>Niveau 4</a:t>
            </a:r>
          </a:p>
          <a:p>
            <a:pPr lvl="4"/>
            <a:r>
              <a:rPr lang="nl-NL"/>
              <a:t>Niveau 5</a:t>
            </a:r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38100"/>
            <a:ext cx="7503584" cy="9029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DF8CE-CFCC-4D57-9CD3-F744E6482B49}" type="datetimeFigureOut">
              <a:rPr lang="nl-NL" smtClean="0"/>
              <a:t>23-4-2026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67808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9DAE4-BFAB-4294-A099-1DA8C75FCC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839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lang="nl-NL" sz="32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Afbeeldingen - welkom">
            <a:extLst>
              <a:ext uri="{FF2B5EF4-FFF2-40B4-BE49-F238E27FC236}">
                <a16:creationId xmlns:a16="http://schemas.microsoft.com/office/drawing/2014/main" id="{990C3F97-6A8D-3B39-ACFF-F1E437B352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" t="11760" b="21040"/>
          <a:stretch/>
        </p:blipFill>
        <p:spPr bwMode="auto">
          <a:xfrm>
            <a:off x="1703512" y="1268760"/>
            <a:ext cx="894661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7868" y="116633"/>
            <a:ext cx="7224508" cy="648072"/>
          </a:xfrm>
        </p:spPr>
        <p:txBody>
          <a:bodyPr>
            <a:normAutofit/>
          </a:bodyPr>
          <a:lstStyle/>
          <a:p>
            <a:endParaRPr lang="nl-NL" sz="3000" i="1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72331" y="3962284"/>
            <a:ext cx="8441420" cy="187220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endParaRPr lang="nl-NL">
              <a:solidFill>
                <a:srgbClr val="50862E"/>
              </a:solidFill>
              <a:cs typeface="Arial"/>
            </a:endParaRPr>
          </a:p>
          <a:p>
            <a:r>
              <a:rPr lang="nl-NL">
                <a:solidFill>
                  <a:srgbClr val="50862E"/>
                </a:solidFill>
                <a:cs typeface="Arial"/>
              </a:rPr>
              <a:t>Informatieavond </a:t>
            </a:r>
            <a:endParaRPr lang="nl-NL"/>
          </a:p>
          <a:p>
            <a:r>
              <a:rPr lang="nl-NL">
                <a:solidFill>
                  <a:srgbClr val="50862E"/>
                </a:solidFill>
                <a:cs typeface="Arial"/>
              </a:rPr>
              <a:t>Transitiefonds en veegplan Buitengebied</a:t>
            </a:r>
            <a:endParaRPr lang="nl-NL"/>
          </a:p>
          <a:p>
            <a:r>
              <a:rPr lang="nl-NL">
                <a:solidFill>
                  <a:srgbClr val="50862E"/>
                </a:solidFill>
                <a:cs typeface="Arial"/>
              </a:rPr>
              <a:t>15 april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8E349-BDFD-590A-973D-F353BED0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50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3F7C52-3CDF-1B12-5E1A-19A109FA5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Inhoudsopgave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C69BE22-7BA3-896C-3090-EDF1EA6DE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Aanleiding</a:t>
            </a:r>
          </a:p>
          <a:p>
            <a:r>
              <a:rPr lang="nl-NL" dirty="0"/>
              <a:t>VAB – beleid</a:t>
            </a:r>
          </a:p>
          <a:p>
            <a:r>
              <a:rPr lang="nl-NL" dirty="0"/>
              <a:t>Provincie Noord-Brabant</a:t>
            </a:r>
          </a:p>
          <a:p>
            <a:r>
              <a:rPr lang="en-US" dirty="0" err="1"/>
              <a:t>Transitiefonds</a:t>
            </a:r>
            <a:r>
              <a:rPr lang="nl-NL" dirty="0"/>
              <a:t> </a:t>
            </a:r>
          </a:p>
          <a:p>
            <a:r>
              <a:rPr lang="nl-NL" dirty="0"/>
              <a:t>Veegplan Buitengebied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C1E436-B8BA-D65A-9C20-3A76F52B5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02425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FB3EF-87F3-293A-FD27-481C3CE1B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E0461-1862-855D-6A84-11B62B7B3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Aanleiding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608E4-AD36-9B07-08F5-E68738470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52785-DED6-E70E-10F5-5990E97A8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3</a:t>
            </a:fld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14D876C-CA8F-B106-73CE-A1217B8FC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34" y="1594364"/>
            <a:ext cx="10626291" cy="45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589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4217" y="116633"/>
            <a:ext cx="7178159" cy="648072"/>
          </a:xfrm>
        </p:spPr>
        <p:txBody>
          <a:bodyPr>
            <a:normAutofit/>
          </a:bodyPr>
          <a:lstStyle/>
          <a:p>
            <a:r>
              <a:rPr lang="en-US" dirty="0"/>
              <a:t>VAB - </a:t>
            </a:r>
            <a:r>
              <a:rPr lang="en-US" dirty="0" err="1"/>
              <a:t>beleid</a:t>
            </a:r>
            <a:endParaRPr lang="nl-NL" dirty="0">
              <a:cs typeface="Arial"/>
            </a:endParaRPr>
          </a:p>
        </p:txBody>
      </p:sp>
      <p:sp>
        <p:nvSpPr>
          <p:cNvPr id="6" name="Ondertitel 1">
            <a:extLst>
              <a:ext uri="{FF2B5EF4-FFF2-40B4-BE49-F238E27FC236}">
                <a16:creationId xmlns:a16="http://schemas.microsoft.com/office/drawing/2014/main" id="{EA011EFA-020B-A7A5-7809-8C33F4F0A7C0}"/>
              </a:ext>
            </a:extLst>
          </p:cNvPr>
          <p:cNvSpPr txBox="1">
            <a:spLocks/>
          </p:cNvSpPr>
          <p:nvPr/>
        </p:nvSpPr>
        <p:spPr>
          <a:xfrm>
            <a:off x="854217" y="1434321"/>
            <a:ext cx="9905362" cy="509527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lang="nl-NL"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80000"/>
            <a:endParaRPr lang="nl-NL" sz="1200" b="0" dirty="0"/>
          </a:p>
          <a:p>
            <a:pPr algn="l" defTabSz="180000"/>
            <a:endParaRPr lang="nl-NL" sz="2000" b="0" dirty="0">
              <a:cs typeface="Arial"/>
            </a:endParaRPr>
          </a:p>
          <a:p>
            <a:pPr algn="l" defTabSz="180000"/>
            <a:r>
              <a:rPr lang="nl-NL" sz="2000" b="0" dirty="0">
                <a:cs typeface="Arial"/>
              </a:rPr>
              <a:t>   </a:t>
            </a:r>
            <a:endParaRPr lang="nl-NL" dirty="0"/>
          </a:p>
          <a:p>
            <a:pPr algn="l" defTabSz="180000"/>
            <a:endParaRPr lang="nl-NL" sz="2000" b="0" dirty="0"/>
          </a:p>
          <a:p>
            <a:pPr algn="l" defTabSz="180000"/>
            <a:endParaRPr lang="nl-NL" sz="2000" b="0" dirty="0">
              <a:cs typeface="Arial"/>
            </a:endParaRPr>
          </a:p>
          <a:p>
            <a:pPr algn="l" defTabSz="180000"/>
            <a:endParaRPr lang="nl-NL" sz="2000" b="0" dirty="0">
              <a:cs typeface="Arial"/>
            </a:endParaRPr>
          </a:p>
          <a:p>
            <a:pPr algn="l" defTabSz="180000"/>
            <a:endParaRPr lang="nl-NL" sz="2000" b="0" dirty="0">
              <a:cs typeface="Arial"/>
            </a:endParaRPr>
          </a:p>
          <a:p>
            <a:pPr algn="l" defTabSz="180000"/>
            <a:r>
              <a:rPr lang="nl-NL" sz="2000" dirty="0">
                <a:cs typeface="Arial"/>
              </a:rPr>
              <a:t>Situatie</a:t>
            </a:r>
          </a:p>
          <a:p>
            <a:pPr algn="l" defTabSz="180000"/>
            <a:r>
              <a:rPr lang="nl-NL" sz="2000" b="0" dirty="0">
                <a:cs typeface="Arial"/>
              </a:rPr>
              <a:t>Stal 1: 2.000 m²</a:t>
            </a:r>
          </a:p>
          <a:p>
            <a:pPr algn="l" defTabSz="180000"/>
            <a:r>
              <a:rPr lang="nl-NL" sz="2000" b="0" dirty="0">
                <a:cs typeface="Arial"/>
              </a:rPr>
              <a:t>Stal 2: 1.000 m²</a:t>
            </a:r>
          </a:p>
          <a:p>
            <a:pPr algn="l" defTabSz="180000"/>
            <a:endParaRPr lang="nl-NL" sz="2000" b="0" dirty="0">
              <a:cs typeface="Arial"/>
            </a:endParaRPr>
          </a:p>
          <a:p>
            <a:pPr algn="l" defTabSz="180000"/>
            <a:r>
              <a:rPr lang="nl-NL" sz="2000" dirty="0">
                <a:cs typeface="Arial"/>
              </a:rPr>
              <a:t>Berekening</a:t>
            </a:r>
          </a:p>
          <a:p>
            <a:pPr algn="l" defTabSz="180000"/>
            <a:r>
              <a:rPr lang="nl-NL" sz="2000" b="0" dirty="0">
                <a:cs typeface="Arial"/>
              </a:rPr>
              <a:t>1.000 m² volledig behouden</a:t>
            </a:r>
          </a:p>
          <a:p>
            <a:pPr algn="l" defTabSz="180000"/>
            <a:r>
              <a:rPr lang="nl-NL" sz="2000" b="0" dirty="0">
                <a:cs typeface="Arial"/>
              </a:rPr>
              <a:t>(3.000 – 1.000) x 75% = 1.500 m²</a:t>
            </a:r>
          </a:p>
          <a:p>
            <a:pPr algn="l" defTabSz="180000"/>
            <a:r>
              <a:rPr lang="nl-NL" sz="2000" b="0" u="sng" dirty="0">
                <a:cs typeface="Arial"/>
              </a:rPr>
              <a:t>Totaal</a:t>
            </a:r>
            <a:r>
              <a:rPr lang="nl-NL" sz="2000" b="0" dirty="0">
                <a:cs typeface="Arial"/>
              </a:rPr>
              <a:t>: 2.500 m²</a:t>
            </a:r>
          </a:p>
          <a:p>
            <a:pPr algn="l" defTabSz="180000"/>
            <a:endParaRPr lang="nl-NL" sz="2000" b="0" dirty="0"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DC1443-DE3E-F780-9BC3-5241BA6F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4</a:t>
            </a:fld>
            <a:endParaRPr lang="en-US" dirty="0"/>
          </a:p>
        </p:txBody>
      </p:sp>
      <p:graphicFrame>
        <p:nvGraphicFramePr>
          <p:cNvPr id="8" name="Tabel 3">
            <a:extLst>
              <a:ext uri="{FF2B5EF4-FFF2-40B4-BE49-F238E27FC236}">
                <a16:creationId xmlns:a16="http://schemas.microsoft.com/office/drawing/2014/main" id="{F5EE9443-1ECF-B90C-2E16-44FFC6C8D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125527"/>
              </p:ext>
            </p:extLst>
          </p:nvPr>
        </p:nvGraphicFramePr>
        <p:xfrm>
          <a:off x="679752" y="1569962"/>
          <a:ext cx="10832495" cy="1849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32495">
                  <a:extLst>
                    <a:ext uri="{9D8B030D-6E8A-4147-A177-3AD203B41FA5}">
                      <a16:colId xmlns:a16="http://schemas.microsoft.com/office/drawing/2014/main" val="610321833"/>
                    </a:ext>
                  </a:extLst>
                </a:gridCol>
              </a:tblGrid>
              <a:tr h="344714">
                <a:tc>
                  <a:txBody>
                    <a:bodyPr/>
                    <a:lstStyle/>
                    <a:p>
                      <a:r>
                        <a:rPr lang="en-US" sz="1800" dirty="0"/>
                        <a:t>NIEUW </a:t>
                      </a:r>
                      <a:r>
                        <a:rPr lang="en-US" sz="1800" dirty="0" err="1"/>
                        <a:t>beleid</a:t>
                      </a: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775667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nl-NL" sz="18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Geen verschil bestaande bebouwing en nieuwbouw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772617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nl-NL" sz="18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&lt; 1.000 m² bedrijfsbebouwing volledig behouden, 1-op-1 herbestemmen.</a:t>
                      </a:r>
                      <a:endParaRPr lang="en-US" sz="1800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558143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nl-NL" sz="18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&gt; 1.000 m² bedrijfsbebouwing maximaal 75% behouden. Functievlak zo compact mogelijk.</a:t>
                      </a:r>
                      <a:endParaRPr lang="en-US" sz="1800" dirty="0">
                        <a:latin typeface="Arial"/>
                      </a:endParaRPr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52289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8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    Maximaal 4.000 m² bedrijfsbebouwing, functievlak zo compact mogelijk.</a:t>
                      </a:r>
                      <a:endParaRPr lang="en-US" dirty="0"/>
                    </a:p>
                  </a:txBody>
                  <a:tcPr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829673"/>
                  </a:ext>
                </a:extLst>
              </a:tr>
            </a:tbl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B9216F32-FB0B-7E23-ADB2-6C0DCC344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608" y="3764351"/>
            <a:ext cx="4790188" cy="25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11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12B68-862A-D90A-7A7B-2A1CF251A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VAB - 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EA57F0-996F-4E1F-83BE-3BF5A3B3A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telt mee:</a:t>
            </a:r>
          </a:p>
          <a:p>
            <a:pPr lvl="1"/>
            <a:r>
              <a:rPr lang="nl-NL" dirty="0"/>
              <a:t>Bedrijfsgebouwen</a:t>
            </a:r>
          </a:p>
          <a:p>
            <a:pPr lvl="1"/>
            <a:r>
              <a:rPr lang="nl-NL" dirty="0"/>
              <a:t>Bijgebouwen behorende bij bedrijf</a:t>
            </a:r>
          </a:p>
          <a:p>
            <a:endParaRPr lang="nl-NL" dirty="0"/>
          </a:p>
          <a:p>
            <a:r>
              <a:rPr lang="nl-NL" dirty="0"/>
              <a:t>Wat telt niet mee:</a:t>
            </a:r>
          </a:p>
          <a:p>
            <a:pPr lvl="1"/>
            <a:r>
              <a:rPr lang="nl-NL" dirty="0"/>
              <a:t>Bedrijfswoning </a:t>
            </a:r>
          </a:p>
          <a:p>
            <a:pPr lvl="1"/>
            <a:r>
              <a:rPr lang="nl-NL" dirty="0"/>
              <a:t>bijgebouwen bij bedrijfswoning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A751A07-CA46-A7DF-432C-68D707CE0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35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DEBB76-BA3B-B99F-1131-BAAB6FC1B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VAB-beleid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AEF2C40-4526-22F8-6C7C-7DCAE7780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BD2CAC3-DEDD-5A59-55D9-30C5CD4D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9DAE4-BFAB-4294-A099-1DA8C75FCCD7}" type="slidenum">
              <a:rPr lang="nl-NL" smtClean="0"/>
              <a:t>6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6F8FFCB-E377-D16C-F21E-098425D82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112" y="1092496"/>
            <a:ext cx="5203775" cy="570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28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429F70-0EE1-ADB1-C42C-AC427312B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VAB - </a:t>
            </a:r>
            <a:r>
              <a:rPr lang="en-US" dirty="0" err="1"/>
              <a:t>beleid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8AF4BA2-3598-7E3F-878E-50EC6FD74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7F37D02-5AB2-56D7-1E7D-24F98B20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7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92C952D-C7CF-4A20-F73E-A423DDA2B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08" y="1315694"/>
            <a:ext cx="4679389" cy="2520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FFBA41F-77A9-59B2-B716-07BF4B4D6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597" y="1312823"/>
            <a:ext cx="4719119" cy="2520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D169195-7561-5250-1B94-71CC8CA4DB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748" y="3721258"/>
            <a:ext cx="4778308" cy="2520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331F884-A542-5E65-98F0-C429A1E496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9597" y="3718058"/>
            <a:ext cx="4782162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549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794FC9-5A84-1FBE-D4D1-C8D4D2618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Provincie Noord-Brabant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68401E-0FE9-8931-FC1D-5FADE03A2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dirty="0"/>
              <a:t>Provincie Noord-Brabant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A66198C-BB91-7A24-6BFC-E36EBC95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8</a:t>
            </a:fld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84EE7F3-427C-8E92-BCA8-F7AAE13B8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352" y="2841076"/>
            <a:ext cx="6105295" cy="264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19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F3007-DC4A-330E-453D-ABFDEF7AC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34DE1D-188A-2E51-4E6F-2AD09C237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Transitiefonds</a:t>
            </a:r>
            <a:r>
              <a:rPr lang="en-US" dirty="0"/>
              <a:t> </a:t>
            </a:r>
            <a:endParaRPr lang="en-US" dirty="0">
              <a:cs typeface="Arial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9C8F0E-6A07-927B-7EA6-CDB9AAC6C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9</a:t>
            </a:fld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36E417-E912-D51A-A32A-DB1D0122E81F}"/>
              </a:ext>
            </a:extLst>
          </p:cNvPr>
          <p:cNvSpPr txBox="1"/>
          <p:nvPr/>
        </p:nvSpPr>
        <p:spPr>
          <a:xfrm>
            <a:off x="744902" y="1496929"/>
            <a:ext cx="10702196" cy="30623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Arial"/>
                <a:ea typeface="+mn-lt"/>
                <a:cs typeface="+mn-lt"/>
              </a:rPr>
              <a:t>Doel</a:t>
            </a:r>
            <a:r>
              <a:rPr lang="en-US" dirty="0">
                <a:latin typeface="Arial"/>
                <a:ea typeface="+mn-lt"/>
                <a:cs typeface="+mn-lt"/>
              </a:rPr>
              <a:t>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/>
                <a:ea typeface="+mn-lt"/>
                <a:cs typeface="+mn-lt"/>
              </a:rPr>
              <a:t>Leegstand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en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verrommeling</a:t>
            </a:r>
            <a:r>
              <a:rPr lang="en-US" dirty="0">
                <a:latin typeface="Arial"/>
                <a:ea typeface="+mn-lt"/>
                <a:cs typeface="+mn-lt"/>
              </a:rPr>
              <a:t> in het </a:t>
            </a:r>
            <a:r>
              <a:rPr lang="en-US" dirty="0" err="1">
                <a:latin typeface="Arial"/>
                <a:ea typeface="+mn-lt"/>
                <a:cs typeface="+mn-lt"/>
              </a:rPr>
              <a:t>buitengebied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tegen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gaan</a:t>
            </a:r>
            <a:endParaRPr lang="en-US" dirty="0">
              <a:latin typeface="Arial"/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ea typeface="+mn-lt"/>
                <a:cs typeface="+mn-lt"/>
              </a:rPr>
              <a:t>Sloop</a:t>
            </a:r>
            <a:r>
              <a:rPr lang="en-US" dirty="0">
                <a:ea typeface="+mn-lt"/>
                <a:cs typeface="+mn-lt"/>
              </a:rPr>
              <a:t> van </a:t>
            </a:r>
            <a:r>
              <a:rPr lang="en-US" dirty="0" err="1">
                <a:ea typeface="+mn-lt"/>
                <a:cs typeface="+mn-lt"/>
              </a:rPr>
              <a:t>agrarische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gebouwen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stimuleren</a:t>
            </a:r>
            <a:endParaRPr lang="en-US" dirty="0">
              <a:latin typeface="Arial"/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/>
                <a:ea typeface="+mn-lt"/>
                <a:cs typeface="+mn-lt"/>
              </a:rPr>
              <a:t>Borging</a:t>
            </a:r>
            <a:r>
              <a:rPr lang="en-US" dirty="0">
                <a:latin typeface="Arial"/>
                <a:ea typeface="+mn-lt"/>
                <a:cs typeface="+mn-lt"/>
              </a:rPr>
              <a:t> door </a:t>
            </a:r>
            <a:r>
              <a:rPr lang="en-US" dirty="0" err="1">
                <a:latin typeface="Arial"/>
                <a:ea typeface="+mn-lt"/>
                <a:cs typeface="+mn-lt"/>
              </a:rPr>
              <a:t>uitgeven</a:t>
            </a:r>
            <a:r>
              <a:rPr lang="en-US" dirty="0">
                <a:latin typeface="Arial"/>
                <a:ea typeface="+mn-lt"/>
                <a:cs typeface="+mn-lt"/>
              </a:rPr>
              <a:t> </a:t>
            </a:r>
            <a:r>
              <a:rPr lang="en-US" dirty="0" err="1">
                <a:latin typeface="Arial"/>
                <a:ea typeface="+mn-lt"/>
                <a:cs typeface="+mn-lt"/>
              </a:rPr>
              <a:t>certificaten</a:t>
            </a:r>
            <a:endParaRPr lang="en-US" dirty="0">
              <a:latin typeface="Arial"/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800" dirty="0">
                <a:latin typeface="Arial"/>
                <a:ea typeface="Calibri"/>
                <a:cs typeface="Calibri"/>
              </a:rPr>
              <a:t>Gelden zijn circulair, blijven in transitiefonds</a:t>
            </a:r>
            <a:endParaRPr lang="en-US" sz="1800" dirty="0">
              <a:latin typeface="Arial"/>
              <a:ea typeface="Calibri"/>
              <a:cs typeface="Arial"/>
            </a:endParaRPr>
          </a:p>
          <a:p>
            <a:endParaRPr lang="en-US" dirty="0">
              <a:latin typeface="Arial"/>
              <a:ea typeface="Calibri"/>
              <a:cs typeface="Arial"/>
            </a:endParaRPr>
          </a:p>
          <a:p>
            <a:endParaRPr lang="en-US" sz="1200" dirty="0">
              <a:latin typeface="Calibri"/>
              <a:ea typeface="Calibri"/>
              <a:cs typeface="Arial"/>
            </a:endParaRPr>
          </a:p>
          <a:p>
            <a:endParaRPr lang="en-US" dirty="0">
              <a:ea typeface="Calibri"/>
              <a:cs typeface="+mn-lt"/>
            </a:endParaRPr>
          </a:p>
          <a:p>
            <a:endParaRPr lang="en-US" sz="1000" i="1" dirty="0">
              <a:latin typeface="Calibri"/>
              <a:ea typeface="Calibri"/>
              <a:cs typeface="Arial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52D256C-8F04-488C-B55A-5C3C7A0856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71152" y="4390403"/>
            <a:ext cx="7849695" cy="17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22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354605-6FF7-E904-7EF9-41B36CDF5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i="1" err="1"/>
              <a:t>Transitiefonds</a:t>
            </a:r>
            <a:endParaRPr lang="nl-NL" sz="3000" i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D2ABE4-4970-A19E-B7E1-F768993DC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62806"/>
            <a:ext cx="11544179" cy="445339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NL" sz="1800" b="1" dirty="0">
                <a:latin typeface="Arial"/>
                <a:ea typeface="Calibri"/>
                <a:cs typeface="Calibri"/>
              </a:rPr>
              <a:t>Aankoop</a:t>
            </a:r>
            <a:r>
              <a:rPr lang="nl-NL" sz="1800" dirty="0">
                <a:latin typeface="Arial"/>
                <a:ea typeface="Calibri"/>
                <a:cs typeface="Calibri"/>
              </a:rPr>
              <a:t>: </a:t>
            </a:r>
          </a:p>
          <a:p>
            <a:pPr lvl="1">
              <a:lnSpc>
                <a:spcPct val="150000"/>
              </a:lnSpc>
            </a:pPr>
            <a:r>
              <a:rPr lang="nl-NL" sz="1800" dirty="0">
                <a:latin typeface="Arial"/>
                <a:ea typeface="Calibri"/>
                <a:cs typeface="Calibri"/>
              </a:rPr>
              <a:t>Sloop van leegstaande agrarische bebouwing (€ 45,- per m²)</a:t>
            </a:r>
            <a:endParaRPr lang="en-US" sz="1800" dirty="0"/>
          </a:p>
          <a:p>
            <a:pPr lvl="1">
              <a:lnSpc>
                <a:spcPct val="150000"/>
              </a:lnSpc>
            </a:pPr>
            <a:r>
              <a:rPr lang="nl-NL" sz="1800" dirty="0">
                <a:latin typeface="Arial"/>
                <a:ea typeface="Calibri"/>
                <a:cs typeface="Calibri"/>
              </a:rPr>
              <a:t>Sloop van kassen (€ 17,75 per m²)</a:t>
            </a:r>
          </a:p>
          <a:p>
            <a:pPr lvl="1">
              <a:lnSpc>
                <a:spcPct val="150000"/>
              </a:lnSpc>
            </a:pPr>
            <a:r>
              <a:rPr lang="nl-NL" sz="1800" dirty="0">
                <a:latin typeface="Arial"/>
                <a:ea typeface="Calibri"/>
                <a:cs typeface="Calibri"/>
              </a:rPr>
              <a:t>Overige gebouwen niet zijnde gebouw (€ 8,50 per m²)</a:t>
            </a:r>
          </a:p>
          <a:p>
            <a:pPr lvl="1">
              <a:lnSpc>
                <a:spcPct val="150000"/>
              </a:lnSpc>
            </a:pPr>
            <a:r>
              <a:rPr lang="nl-NL" sz="1800" dirty="0">
                <a:solidFill>
                  <a:srgbClr val="000000"/>
                </a:solidFill>
                <a:ea typeface="+mn-lt"/>
                <a:cs typeface="+mn-lt"/>
              </a:rPr>
              <a:t>N-emissie (€ 15 per kg/N/jaar)</a:t>
            </a:r>
          </a:p>
          <a:p>
            <a:pPr lvl="1">
              <a:lnSpc>
                <a:spcPct val="150000"/>
              </a:lnSpc>
            </a:pPr>
            <a:endParaRPr lang="nl-NL" sz="1800" dirty="0">
              <a:solidFill>
                <a:srgbClr val="92D050"/>
              </a:solidFill>
              <a:latin typeface="Arial"/>
              <a:ea typeface="Calibri"/>
              <a:cs typeface="Arial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nl-NL" sz="1800" dirty="0">
                <a:latin typeface="Arial"/>
                <a:ea typeface="Calibri"/>
                <a:cs typeface="Arial"/>
              </a:rPr>
              <a:t>Volledige sloop voordat sloopmeters verkocht kunnen worden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nl-NL" sz="1800" dirty="0">
                <a:latin typeface="Arial"/>
                <a:ea typeface="Calibri"/>
                <a:cs typeface="Arial"/>
              </a:rPr>
              <a:t>Kosten: leges en kwaliteitsverbetering landschap</a:t>
            </a:r>
            <a:br>
              <a:rPr lang="nl-NL" sz="1800" dirty="0">
                <a:latin typeface="Arial"/>
                <a:ea typeface="Calibri"/>
                <a:cs typeface="Arial"/>
              </a:rPr>
            </a:br>
            <a:endParaRPr lang="nl-NL" sz="1800" dirty="0">
              <a:latin typeface="Arial"/>
              <a:ea typeface="Calibri"/>
              <a:cs typeface="Calibri"/>
            </a:endParaRPr>
          </a:p>
          <a:p>
            <a:pPr marL="285750" indent="0">
              <a:buNone/>
            </a:pPr>
            <a:endParaRPr lang="nl-NL" sz="1800" dirty="0">
              <a:latin typeface="Arial"/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6B3EDC9-F108-5F69-E735-378B360D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10</a:t>
            </a:fld>
            <a:endParaRPr lang="nl-NL">
              <a:cs typeface="Arial"/>
            </a:endParaRPr>
          </a:p>
        </p:txBody>
      </p:sp>
      <p:pic>
        <p:nvPicPr>
          <p:cNvPr id="5" name="Picture 11" descr="A drawing of a rectangle&#10;&#10;AI-generated content may be incorrect.">
            <a:extLst>
              <a:ext uri="{FF2B5EF4-FFF2-40B4-BE49-F238E27FC236}">
                <a16:creationId xmlns:a16="http://schemas.microsoft.com/office/drawing/2014/main" id="{09258AF5-FAC3-1CA3-08CC-25650BD06D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86" b="425"/>
          <a:stretch>
            <a:fillRect/>
          </a:stretch>
        </p:blipFill>
        <p:spPr>
          <a:xfrm>
            <a:off x="7884585" y="2959911"/>
            <a:ext cx="4022300" cy="2195529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6FB878F9-C835-BC0D-C50B-B3EE04754127}"/>
              </a:ext>
            </a:extLst>
          </p:cNvPr>
          <p:cNvSpPr/>
          <p:nvPr/>
        </p:nvSpPr>
        <p:spPr>
          <a:xfrm rot="20258492">
            <a:off x="9219499" y="3789167"/>
            <a:ext cx="1329461" cy="487984"/>
          </a:xfrm>
          <a:prstGeom prst="rect">
            <a:avLst/>
          </a:prstGeom>
          <a:solidFill>
            <a:srgbClr val="C87F52"/>
          </a:solidFill>
          <a:ln>
            <a:solidFill>
              <a:srgbClr val="C87F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B8013A70-E3F1-B8E3-1E42-6098BDF8F831}"/>
              </a:ext>
            </a:extLst>
          </p:cNvPr>
          <p:cNvCxnSpPr/>
          <p:nvPr/>
        </p:nvCxnSpPr>
        <p:spPr>
          <a:xfrm flipV="1">
            <a:off x="9176657" y="3962400"/>
            <a:ext cx="1415145" cy="8708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322CC044-956F-01E4-B9E3-BAA4DF1358FB}"/>
              </a:ext>
            </a:extLst>
          </p:cNvPr>
          <p:cNvCxnSpPr>
            <a:cxnSpLocks/>
          </p:cNvCxnSpPr>
          <p:nvPr/>
        </p:nvCxnSpPr>
        <p:spPr>
          <a:xfrm flipV="1">
            <a:off x="9361714" y="3554646"/>
            <a:ext cx="1023257" cy="95702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333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354605-6FF7-E904-7EF9-41B36CDF5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000" i="1" dirty="0"/>
              <a:t>Transitiefonds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D2ABE4-4970-A19E-B7E1-F768993DC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62806"/>
            <a:ext cx="11544179" cy="445339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NL" sz="1800" b="1" dirty="0">
                <a:latin typeface="Arial"/>
                <a:ea typeface="Calibri"/>
                <a:cs typeface="Calibri"/>
              </a:rPr>
              <a:t>Verkoop</a:t>
            </a:r>
            <a:r>
              <a:rPr lang="nl-NL" sz="1800" dirty="0">
                <a:latin typeface="Arial"/>
                <a:ea typeface="Calibri"/>
                <a:cs typeface="Calibri"/>
              </a:rPr>
              <a:t>: </a:t>
            </a:r>
          </a:p>
          <a:p>
            <a:pPr lvl="1">
              <a:lnSpc>
                <a:spcPct val="150000"/>
              </a:lnSpc>
            </a:pPr>
            <a:r>
              <a:rPr lang="nl-NL" sz="1800" dirty="0">
                <a:ea typeface="Calibri"/>
                <a:cs typeface="Calibri"/>
              </a:rPr>
              <a:t>Maatwerktitel voor woning </a:t>
            </a:r>
          </a:p>
          <a:p>
            <a:pPr lvl="1">
              <a:lnSpc>
                <a:spcPct val="150000"/>
              </a:lnSpc>
            </a:pPr>
            <a:r>
              <a:rPr lang="nl-NL" sz="1800" dirty="0">
                <a:latin typeface="Arial"/>
                <a:ea typeface="Calibri"/>
                <a:cs typeface="Calibri"/>
              </a:rPr>
              <a:t>Uitbreiding van bebouwing voor alle bestemmingen. (NIEUW)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1800" dirty="0">
                <a:latin typeface="Arial"/>
                <a:ea typeface="Calibri"/>
                <a:cs typeface="Calibri"/>
              </a:rPr>
              <a:t>Bedrijf (solitaire locaties of uitbreiding stedelijk gebied), recreatie en toerisme, horeca, maatschappelijk.</a:t>
            </a:r>
          </a:p>
          <a:p>
            <a:pPr lvl="1">
              <a:lnSpc>
                <a:spcPct val="150000"/>
              </a:lnSpc>
            </a:pPr>
            <a:r>
              <a:rPr lang="nl-NL" sz="1800" dirty="0">
                <a:latin typeface="Arial"/>
                <a:ea typeface="Calibri"/>
                <a:cs typeface="Calibri"/>
              </a:rPr>
              <a:t>Bijkopen van extra bebouwingsrechten voor bedrijven via het transitiefonds </a:t>
            </a:r>
            <a:r>
              <a:rPr lang="nl-NL" sz="1800" b="1" u="sng" dirty="0">
                <a:latin typeface="Arial"/>
                <a:ea typeface="Calibri"/>
                <a:cs typeface="Calibri"/>
              </a:rPr>
              <a:t>tot een totaal </a:t>
            </a:r>
            <a:r>
              <a:rPr lang="nl-NL" sz="1800" dirty="0">
                <a:latin typeface="Arial"/>
                <a:ea typeface="Calibri"/>
                <a:cs typeface="Calibri"/>
              </a:rPr>
              <a:t>(NIEUW)</a:t>
            </a:r>
            <a:endParaRPr lang="en-US" sz="1800" dirty="0">
              <a:latin typeface="Arial"/>
              <a:ea typeface="Calibri"/>
              <a:cs typeface="Calibri"/>
            </a:endParaRPr>
          </a:p>
          <a:p>
            <a:pPr marL="1028700" lvl="1">
              <a:lnSpc>
                <a:spcPct val="150000"/>
              </a:lnSpc>
              <a:buFont typeface="Courier New,monospace"/>
              <a:buChar char="o"/>
            </a:pPr>
            <a:r>
              <a:rPr lang="nl-NL" sz="1800" dirty="0">
                <a:latin typeface="Arial"/>
                <a:ea typeface="Calibri"/>
                <a:cs typeface="Calibri"/>
              </a:rPr>
              <a:t>Tot 1.000 m²: bijkopen in verhouding 1:1,5;</a:t>
            </a:r>
          </a:p>
          <a:p>
            <a:pPr marL="1028700" lvl="1">
              <a:lnSpc>
                <a:spcPct val="150000"/>
              </a:lnSpc>
              <a:buFont typeface="Courier New,monospace"/>
              <a:buChar char="o"/>
            </a:pPr>
            <a:r>
              <a:rPr lang="nl-NL" sz="1800" dirty="0">
                <a:latin typeface="Arial"/>
                <a:ea typeface="Calibri"/>
                <a:cs typeface="Calibri"/>
              </a:rPr>
              <a:t>Tot 2.500 m²: bijkopen in verhouding 1:2;</a:t>
            </a:r>
            <a:endParaRPr lang="en-US" sz="1800" dirty="0">
              <a:latin typeface="Arial"/>
              <a:ea typeface="Calibri"/>
              <a:cs typeface="Calibri"/>
            </a:endParaRPr>
          </a:p>
          <a:p>
            <a:pPr marL="1028700" lvl="1">
              <a:lnSpc>
                <a:spcPct val="150000"/>
              </a:lnSpc>
              <a:buFont typeface="Courier New,monospace"/>
              <a:buChar char="o"/>
            </a:pPr>
            <a:r>
              <a:rPr lang="nl-NL" sz="1800" dirty="0">
                <a:latin typeface="Arial"/>
                <a:ea typeface="Calibri"/>
                <a:cs typeface="Calibri"/>
              </a:rPr>
              <a:t>Tot 4.000 m²: bijkopen in verhouding 1:3;</a:t>
            </a:r>
            <a:endParaRPr lang="en-US" sz="1800" dirty="0">
              <a:latin typeface="Arial"/>
              <a:ea typeface="Calibri"/>
              <a:cs typeface="Calibri"/>
            </a:endParaRPr>
          </a:p>
          <a:p>
            <a:pPr marL="285750" indent="0">
              <a:buNone/>
            </a:pPr>
            <a:endParaRPr lang="nl-NL" sz="1800" dirty="0">
              <a:latin typeface="Arial"/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6B3EDC9-F108-5F69-E735-378B360D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11</a:t>
            </a:fld>
            <a:endParaRPr lang="nl-NL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2120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79D938-330C-7CE6-CD9A-DD7A479F2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Transitiefonds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E3A916-05D5-1368-1C72-0882CCCB5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365" y="1600201"/>
            <a:ext cx="11457708" cy="4525963"/>
          </a:xfrm>
        </p:spPr>
        <p:txBody>
          <a:bodyPr/>
          <a:lstStyle/>
          <a:p>
            <a:r>
              <a:rPr lang="nl-NL" dirty="0"/>
              <a:t>Voorwaarden</a:t>
            </a:r>
          </a:p>
          <a:p>
            <a:pPr lvl="1"/>
            <a:r>
              <a:rPr lang="nl-NL" dirty="0"/>
              <a:t>Minimaal 250 m² </a:t>
            </a:r>
            <a:r>
              <a:rPr lang="nl-NL"/>
              <a:t>gebouw </a:t>
            </a:r>
          </a:p>
          <a:p>
            <a:pPr lvl="1"/>
            <a:r>
              <a:rPr lang="nl-NL"/>
              <a:t>Gesloopte </a:t>
            </a:r>
            <a:r>
              <a:rPr lang="nl-NL" dirty="0"/>
              <a:t>gebouwen mogen niet vervangen worden door nieuwe</a:t>
            </a:r>
          </a:p>
          <a:p>
            <a:pPr lvl="1"/>
            <a:r>
              <a:rPr lang="nl-NL" dirty="0"/>
              <a:t>Legale bebouwing</a:t>
            </a:r>
          </a:p>
          <a:p>
            <a:pPr lvl="1"/>
            <a:r>
              <a:rPr lang="nl-NL" dirty="0"/>
              <a:t>Aanvrager sloopt bebouwing</a:t>
            </a:r>
          </a:p>
          <a:p>
            <a:pPr lvl="1"/>
            <a:r>
              <a:rPr lang="nl-NL" dirty="0"/>
              <a:t>Stop van minimaal één diercategorie</a:t>
            </a:r>
          </a:p>
          <a:p>
            <a:endParaRPr lang="nl-NL" dirty="0"/>
          </a:p>
          <a:p>
            <a:r>
              <a:rPr lang="nl-NL" dirty="0"/>
              <a:t>Vergoeding netto sloop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63193F3-2E29-390A-261E-CA5BFE4E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2468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B47812-5F81-594D-D9AF-FC9084068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Transitiefonds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4DC495-3027-D08A-314D-833C11593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Weigeringsgronden</a:t>
            </a:r>
          </a:p>
          <a:p>
            <a:pPr lvl="1"/>
            <a:r>
              <a:rPr lang="nl-NL" dirty="0"/>
              <a:t>Eerder al subsidie verkregen voor zelfde doel</a:t>
            </a:r>
          </a:p>
          <a:p>
            <a:pPr lvl="2"/>
            <a:r>
              <a:rPr lang="nl-NL" dirty="0"/>
              <a:t>Uitgezonderd nertsenhouderijen</a:t>
            </a:r>
          </a:p>
          <a:p>
            <a:pPr lvl="1"/>
            <a:r>
              <a:rPr lang="nl-NL" dirty="0"/>
              <a:t>Er een sloopverplichting op de bebouwing zit</a:t>
            </a:r>
          </a:p>
          <a:p>
            <a:pPr lvl="1"/>
            <a:r>
              <a:rPr lang="nl-NL" dirty="0"/>
              <a:t>Er is al gesloopt</a:t>
            </a:r>
          </a:p>
          <a:p>
            <a:pPr lvl="1"/>
            <a:r>
              <a:rPr lang="nl-NL" dirty="0"/>
              <a:t>Het gebouw is een monumentaal pand of heeft cultuurhistorische waarden</a:t>
            </a:r>
          </a:p>
          <a:p>
            <a:pPr lvl="1"/>
            <a:endParaRPr lang="nl-NL" dirty="0"/>
          </a:p>
          <a:p>
            <a:pPr lvl="1"/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AE9D4D-28F6-BB3F-A95A-225210916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1171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396C69-97C0-E613-54F3-A5EC55A8D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Transitiefonds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A27017-A902-FA47-1ECF-FE6777017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Betaling</a:t>
            </a:r>
          </a:p>
          <a:p>
            <a:pPr lvl="1"/>
            <a:r>
              <a:rPr lang="nl-NL" dirty="0"/>
              <a:t>60% bij beschikking</a:t>
            </a:r>
          </a:p>
          <a:p>
            <a:pPr lvl="1"/>
            <a:r>
              <a:rPr lang="nl-NL" dirty="0"/>
              <a:t>20% bij </a:t>
            </a:r>
            <a:r>
              <a:rPr lang="nl-NL" dirty="0" err="1"/>
              <a:t>gereedmelding</a:t>
            </a:r>
            <a:r>
              <a:rPr lang="nl-NL" dirty="0"/>
              <a:t> sloopwerkzaamheden</a:t>
            </a:r>
          </a:p>
          <a:p>
            <a:pPr lvl="1"/>
            <a:r>
              <a:rPr lang="nl-NL" dirty="0"/>
              <a:t>20% bij vaststelling omgevingsplan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2556A63-7A31-1205-69B3-7F28DC1A1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9595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06F550-E9EC-53F2-022F-E9D7E3468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Transitiefonds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BE3038-8928-3269-FC12-F5C9784C6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056536" cy="4525963"/>
          </a:xfrm>
        </p:spPr>
        <p:txBody>
          <a:bodyPr/>
          <a:lstStyle/>
          <a:p>
            <a:r>
              <a:rPr lang="nl-NL" dirty="0"/>
              <a:t>Wat als je niet voldoet aan eisen transitiefonds voor sloop</a:t>
            </a:r>
          </a:p>
          <a:p>
            <a:pPr lvl="1"/>
            <a:r>
              <a:rPr lang="nl-NL" sz="2400" dirty="0"/>
              <a:t>VAB-regels toepassen kan wel</a:t>
            </a:r>
          </a:p>
          <a:p>
            <a:pPr lvl="1"/>
            <a:r>
              <a:rPr lang="nl-NL" sz="2400" dirty="0"/>
              <a:t>Bebouwingsmeters bijkopen kan </a:t>
            </a:r>
          </a:p>
          <a:p>
            <a:pPr lvl="2"/>
            <a:r>
              <a:rPr lang="nl-NL" sz="2000" dirty="0"/>
              <a:t>(geldt voor alle bedrijven in buitengebied)</a:t>
            </a:r>
          </a:p>
          <a:p>
            <a:pPr lvl="1"/>
            <a:r>
              <a:rPr lang="nl-NL" sz="2400" b="1" dirty="0"/>
              <a:t>Geen</a:t>
            </a:r>
            <a:r>
              <a:rPr lang="nl-NL" sz="2400" dirty="0"/>
              <a:t> vergoeding uitbetalen vanuit Transitiefonds</a:t>
            </a:r>
            <a:endParaRPr lang="nl-NL" sz="2400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BB50C86-E98E-73D8-8D0C-F89AE0052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7599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70A78-1ABF-FF9E-18EC-747B09860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Transitiefonds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239767-57B8-9F2A-8229-29E20CAEA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Bij de beëindiging van een agrarisch bedrijf </a:t>
            </a:r>
          </a:p>
          <a:p>
            <a:pPr marL="0" indent="0">
              <a:buNone/>
              <a:defRPr/>
            </a:pPr>
            <a:endParaRPr lang="nl-NL" sz="2000" dirty="0">
              <a:solidFill>
                <a:prstClr val="black"/>
              </a:solidFill>
              <a:latin typeface="Arial"/>
            </a:endParaRPr>
          </a:p>
          <a:p>
            <a:pPr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Situatie: Agrarisch ondernemer stopt, sloopt </a:t>
            </a:r>
            <a:r>
              <a:rPr lang="nl-NL" sz="2000" dirty="0">
                <a:solidFill>
                  <a:prstClr val="black"/>
                </a:solidFill>
              </a:rPr>
              <a:t>3.000 m² en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zet om naar wonen </a:t>
            </a:r>
          </a:p>
          <a:p>
            <a:pPr lvl="1"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3.000 m² x € 45,- = 135.000</a:t>
            </a:r>
          </a:p>
          <a:p>
            <a:pPr>
              <a:defRPr/>
            </a:pPr>
            <a:r>
              <a:rPr lang="nl-NL" sz="2000" dirty="0">
                <a:solidFill>
                  <a:prstClr val="black"/>
                </a:solidFill>
                <a:latin typeface="Arial"/>
              </a:rPr>
              <a:t>Extra vergoeding </a:t>
            </a:r>
          </a:p>
          <a:p>
            <a:pPr lvl="1">
              <a:defRPr/>
            </a:pPr>
            <a:r>
              <a:rPr lang="nl-NL" sz="1600" dirty="0">
                <a:solidFill>
                  <a:prstClr val="black"/>
                </a:solidFill>
                <a:latin typeface="Arial"/>
              </a:rPr>
              <a:t>Verharding (€ 8,50/m²)</a:t>
            </a:r>
          </a:p>
          <a:p>
            <a:pPr lvl="1">
              <a:defRPr/>
            </a:pPr>
            <a:r>
              <a:rPr lang="nl-NL" sz="1600" dirty="0">
                <a:solidFill>
                  <a:prstClr val="black"/>
                </a:solidFill>
                <a:latin typeface="Arial"/>
              </a:rPr>
              <a:t>Bouwwerk geen gebouw </a:t>
            </a:r>
            <a:r>
              <a:rPr lang="nl-NL" sz="1600" dirty="0">
                <a:solidFill>
                  <a:prstClr val="black"/>
                </a:solidFill>
              </a:rPr>
              <a:t>zijnde (€ 8,50/m²)</a:t>
            </a:r>
          </a:p>
          <a:p>
            <a:pPr lvl="1">
              <a:defRPr/>
            </a:pPr>
            <a:r>
              <a:rPr lang="nl-NL" sz="1600" dirty="0">
                <a:solidFill>
                  <a:prstClr val="black"/>
                </a:solidFill>
              </a:rPr>
              <a:t>Stikstof (€ 15/kg)</a:t>
            </a:r>
          </a:p>
          <a:p>
            <a:pPr lvl="1"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AB64332-EF00-B1E3-A4D3-97320EC91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16</a:t>
            </a:fld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90FB53C-3ABE-1572-76FD-943AEAA36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608" y="4129476"/>
            <a:ext cx="4701930" cy="25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490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A6D3D-4968-68B7-FE5C-EE1DE39EE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376B64-11B9-E691-6DAB-59D6D8945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Transitiefonds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1A7626-9B74-D4E3-1166-2F65680B4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177116" cy="4525963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Omzetting van agrarisch bedrijf naar niet-agrarisch bedrijf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nl-N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Situatie</a:t>
            </a:r>
          </a:p>
          <a:p>
            <a:pPr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Agrarisch ondernemer stopt en zet om naar bedrijf met 2.000 m²</a:t>
            </a:r>
          </a:p>
          <a:p>
            <a:pPr lvl="1">
              <a:buFontTx/>
              <a:buChar char="-"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1.000m² x € 25/</a:t>
            </a:r>
            <a:r>
              <a:rPr lang="nl-NL" sz="1600" dirty="0">
                <a:solidFill>
                  <a:prstClr val="black"/>
                </a:solidFill>
                <a:latin typeface="Arial"/>
              </a:rPr>
              <a:t>m² = € 25.000</a:t>
            </a:r>
          </a:p>
          <a:p>
            <a:pPr>
              <a:defRPr/>
            </a:pPr>
            <a:r>
              <a:rPr lang="nl-NL" sz="2000" dirty="0">
                <a:solidFill>
                  <a:prstClr val="black"/>
                </a:solidFill>
              </a:rPr>
              <a:t>Extra vergoeding</a:t>
            </a:r>
          </a:p>
          <a:p>
            <a:pPr lvl="1">
              <a:defRPr/>
            </a:pPr>
            <a:r>
              <a:rPr lang="nl-NL" sz="1600" dirty="0">
                <a:solidFill>
                  <a:prstClr val="black"/>
                </a:solidFill>
              </a:rPr>
              <a:t>Verharding (€ 5/m²)</a:t>
            </a:r>
          </a:p>
          <a:p>
            <a:pPr lvl="1">
              <a:defRPr/>
            </a:pPr>
            <a:r>
              <a:rPr lang="nl-NL" sz="1600" dirty="0">
                <a:solidFill>
                  <a:prstClr val="black"/>
                </a:solidFill>
              </a:rPr>
              <a:t>Bouwwerk geen gebouw zijnde (€ 5/m²)</a:t>
            </a:r>
          </a:p>
          <a:p>
            <a:pPr lvl="1">
              <a:defRPr/>
            </a:pPr>
            <a:r>
              <a:rPr lang="nl-NL" sz="1600" dirty="0">
                <a:solidFill>
                  <a:prstClr val="black"/>
                </a:solidFill>
              </a:rPr>
              <a:t>Stikstof (€ 15/kg)</a:t>
            </a:r>
          </a:p>
          <a:p>
            <a:pPr marL="457200" lvl="1" indent="0">
              <a:buNone/>
              <a:defRPr/>
            </a:pPr>
            <a:endParaRPr lang="nl-NL" sz="16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l-NL" sz="2000" dirty="0">
                <a:solidFill>
                  <a:prstClr val="black"/>
                </a:solidFill>
              </a:rPr>
              <a:t>Kosten landschapskwaliteit en leges komen zijn </a:t>
            </a:r>
          </a:p>
          <a:p>
            <a:pPr marL="0" indent="0">
              <a:buNone/>
              <a:defRPr/>
            </a:pPr>
            <a:r>
              <a:rPr lang="nl-NL" sz="2000" dirty="0">
                <a:solidFill>
                  <a:prstClr val="black"/>
                </a:solidFill>
              </a:rPr>
              <a:t>     voor eigen kosten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2D4CD98-7ADF-84F5-AB92-A64D434EE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17</a:t>
            </a:fld>
            <a:endParaRPr lang="nl-NL" dirty="0"/>
          </a:p>
        </p:txBody>
      </p:sp>
      <p:pic>
        <p:nvPicPr>
          <p:cNvPr id="5" name="Afbeelding 4" descr="Afbeelding met Rechthoek, schermopname, patroon, lijn&#10;&#10;Door AI gegenereerde inhoud is mogelijk onjuist.">
            <a:extLst>
              <a:ext uri="{FF2B5EF4-FFF2-40B4-BE49-F238E27FC236}">
                <a16:creationId xmlns:a16="http://schemas.microsoft.com/office/drawing/2014/main" id="{E9719B48-E1D1-BB6E-F18D-EC61D62CD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608" y="4141561"/>
            <a:ext cx="4739368" cy="257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69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C627F1-F697-2729-8B1D-141AA3414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Transitiefonds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5451EB-36B0-46E4-6AAE-CA00422DE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1"/>
            <a:ext cx="1114697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Omzetting van agrarisch bedrijf naar niet-agrarisch bedrijf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nl-NL" sz="2000" b="1" dirty="0"/>
              <a:t>Situatie</a:t>
            </a:r>
          </a:p>
          <a:p>
            <a:r>
              <a:rPr lang="nl-NL" sz="2000" dirty="0"/>
              <a:t>Agrarisch ondernemer stopt en zet om naar bedrijf met 3.000 m²</a:t>
            </a:r>
          </a:p>
          <a:p>
            <a:r>
              <a:rPr lang="nl-NL" sz="2000" dirty="0"/>
              <a:t>Geen verkoop aan transitiefonds</a:t>
            </a:r>
          </a:p>
          <a:p>
            <a:r>
              <a:rPr lang="nl-NL" sz="2000" dirty="0"/>
              <a:t>Geen inlevering stikstof, bestrating, bouwwerk geen gebouw</a:t>
            </a:r>
          </a:p>
          <a:p>
            <a:endParaRPr lang="nl-NL" sz="2000" dirty="0"/>
          </a:p>
          <a:p>
            <a:r>
              <a:rPr lang="nl-NL" sz="2000" dirty="0"/>
              <a:t>Wel bijkoop via transitiefonds</a:t>
            </a:r>
          </a:p>
          <a:p>
            <a:r>
              <a:rPr lang="nl-NL" sz="2000" dirty="0"/>
              <a:t>Enkel bijkoop 500m² in verhouding 1:3 (1.500m²)</a:t>
            </a:r>
          </a:p>
          <a:p>
            <a:pPr lvl="1">
              <a:buFontTx/>
              <a:buChar char="-"/>
            </a:pPr>
            <a:r>
              <a:rPr lang="nl-NL" sz="1600" dirty="0"/>
              <a:t>Betalen 1500 m² * € 45/m² = € 62.500</a:t>
            </a:r>
          </a:p>
          <a:p>
            <a:pPr>
              <a:buFontTx/>
              <a:buChar char="-"/>
            </a:pPr>
            <a:endParaRPr lang="nl-NL" sz="2000" dirty="0"/>
          </a:p>
          <a:p>
            <a:pPr>
              <a:buFontTx/>
              <a:buChar char="-"/>
            </a:pPr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6546294-D9BA-9168-95F3-60935E67A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18</a:t>
            </a:fld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35B0A21-14B3-9032-C220-58E1C7865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608" y="4129476"/>
            <a:ext cx="4790188" cy="25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15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2A38D5-E6C5-E5FA-E4D8-91D7E936D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0382D3-3172-E942-F725-59FBA3611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nl-NL" sz="4800" b="1" dirty="0"/>
          </a:p>
          <a:p>
            <a:pPr marL="0" indent="0" algn="ctr">
              <a:buNone/>
            </a:pPr>
            <a:endParaRPr lang="nl-NL" sz="4400" b="1" dirty="0"/>
          </a:p>
          <a:p>
            <a:pPr marL="0" indent="0" algn="ctr">
              <a:buNone/>
            </a:pPr>
            <a:r>
              <a:rPr lang="nl-NL" b="1" dirty="0"/>
              <a:t>Veegplan VAB-Buitengebied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D309D2D-0F49-4198-5BEF-9145AFD07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19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0736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72EE1-35A0-25F5-2323-451D2B45A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DD40-CD14-FAA2-75CB-2B6416085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Veegplan</a:t>
            </a:r>
            <a:r>
              <a:rPr lang="en-US" dirty="0">
                <a:cs typeface="Arial"/>
              </a:rPr>
              <a:t> VAB-</a:t>
            </a:r>
            <a:r>
              <a:rPr lang="en-US" dirty="0" err="1">
                <a:cs typeface="Arial"/>
              </a:rPr>
              <a:t>Buitengebied</a:t>
            </a:r>
            <a:endParaRPr lang="nl-NL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54BCF-1664-55E5-8E1C-2DB8B8486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Omgevingsplan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,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wijzigen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functie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Agrarisch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bedrijf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in:</a:t>
            </a:r>
          </a:p>
          <a:p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Wonen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(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burgerwoning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)</a:t>
            </a:r>
          </a:p>
          <a:p>
            <a:pPr lvl="1"/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beroep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/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bedrijf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aan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huis</a:t>
            </a:r>
          </a:p>
          <a:p>
            <a:pPr>
              <a:buFontTx/>
              <a:buChar char="-"/>
            </a:pPr>
            <a:endParaRPr lang="en-US" sz="2800" dirty="0">
              <a:solidFill>
                <a:schemeClr val="accent2">
                  <a:lumMod val="76000"/>
                  <a:lumOff val="24000"/>
                </a:schemeClr>
              </a:solidFill>
              <a:cs typeface="Arial"/>
            </a:endParaRPr>
          </a:p>
          <a:p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Agrarisch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verwant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bedrijf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(met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bedrijfswoning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)</a:t>
            </a:r>
          </a:p>
          <a:p>
            <a:endParaRPr lang="en-US" sz="2800" dirty="0">
              <a:solidFill>
                <a:schemeClr val="accent2">
                  <a:lumMod val="76000"/>
                  <a:lumOff val="24000"/>
                </a:schemeClr>
              </a:solidFill>
              <a:cs typeface="Arial"/>
            </a:endParaRPr>
          </a:p>
          <a:p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Niet-agrarisch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bedrijf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(met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bedrijfswoning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)</a:t>
            </a:r>
          </a:p>
          <a:p>
            <a:pPr lvl="1"/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maximaal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milieucategorie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2</a:t>
            </a:r>
          </a:p>
          <a:p>
            <a:pPr lvl="1"/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maximaal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5.000 m²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perceelsomvang</a:t>
            </a:r>
            <a:endParaRPr lang="en-US" sz="2400" dirty="0">
              <a:solidFill>
                <a:schemeClr val="accent2">
                  <a:lumMod val="76000"/>
                  <a:lumOff val="24000"/>
                </a:schemeClr>
              </a:solidFill>
              <a:cs typeface="Arial"/>
            </a:endParaRPr>
          </a:p>
          <a:p>
            <a:pPr lvl="1"/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maximaal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1.000 m²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aan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bedrijfsbebouwing</a:t>
            </a:r>
            <a:endParaRPr lang="en-US" sz="2400" dirty="0">
              <a:solidFill>
                <a:schemeClr val="accent2">
                  <a:lumMod val="76000"/>
                  <a:lumOff val="24000"/>
                </a:schemeClr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530232-D052-CEB9-83A5-967CCD607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20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49937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5F387-C49F-DC53-1C03-B5DB53C3E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50DE3-9D47-FB6A-DC1D-69DC3B8C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Veegplan</a:t>
            </a:r>
            <a:r>
              <a:rPr lang="en-US" dirty="0">
                <a:cs typeface="Arial"/>
              </a:rPr>
              <a:t> VAB-</a:t>
            </a:r>
            <a:r>
              <a:rPr lang="en-US" dirty="0" err="1">
                <a:cs typeface="Arial"/>
              </a:rPr>
              <a:t>Buitengebied</a:t>
            </a:r>
            <a:endParaRPr lang="nl-NL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5F4F8-F156-6426-0C4D-B440F39A7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Doel: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kortere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doorlooptijd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en </a:t>
            </a:r>
            <a:r>
              <a:rPr lang="en-US" sz="28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kostenreductie</a:t>
            </a:r>
            <a:r>
              <a:rPr lang="en-US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door:</a:t>
            </a:r>
          </a:p>
          <a:p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Geen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vooroverleg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/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principeverzoek</a:t>
            </a:r>
            <a:endParaRPr lang="en-US" sz="2400" dirty="0">
              <a:solidFill>
                <a:schemeClr val="accent2">
                  <a:lumMod val="76000"/>
                  <a:lumOff val="24000"/>
                </a:schemeClr>
              </a:solidFill>
              <a:cs typeface="Arial"/>
            </a:endParaRPr>
          </a:p>
          <a:p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Standaard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opzet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ruimtelijke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motivering</a:t>
            </a:r>
            <a:endParaRPr lang="en-US" sz="2400" dirty="0">
              <a:solidFill>
                <a:schemeClr val="accent2">
                  <a:lumMod val="76000"/>
                  <a:lumOff val="24000"/>
                </a:schemeClr>
              </a:solidFill>
              <a:cs typeface="Arial"/>
            </a:endParaRPr>
          </a:p>
          <a:p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Standaard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regelset</a:t>
            </a:r>
          </a:p>
          <a:p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Vaststelling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door college in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plaats</a:t>
            </a:r>
            <a:r>
              <a:rPr lang="en-US" sz="24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van </a:t>
            </a:r>
            <a:r>
              <a:rPr lang="en-US" sz="2400" dirty="0" err="1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raad</a:t>
            </a:r>
            <a:endParaRPr lang="en-US" sz="2400" dirty="0">
              <a:solidFill>
                <a:schemeClr val="accent2">
                  <a:lumMod val="76000"/>
                  <a:lumOff val="24000"/>
                </a:schemeClr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EAC44-EA23-2F6C-EAEB-1DC11C4AF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21</a:t>
            </a:fld>
            <a:endParaRPr lang="nl-NL" dirty="0"/>
          </a:p>
        </p:txBody>
      </p:sp>
      <p:pic>
        <p:nvPicPr>
          <p:cNvPr id="1026" name="Picture 2" descr="Doel Voor Pijlen. Vectorafbeelding Vector Illustratie - Illustratie van  nadruk, kans: 73533093">
            <a:extLst>
              <a:ext uri="{FF2B5EF4-FFF2-40B4-BE49-F238E27FC236}">
                <a16:creationId xmlns:a16="http://schemas.microsoft.com/office/drawing/2014/main" id="{2CC5A279-7404-A9A3-5DBD-149372746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674" y="3685674"/>
            <a:ext cx="3172326" cy="317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167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A0FC-1DEB-DE0F-1E88-80502269C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520A3-E749-54B7-A0BD-68DCCCDE8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>
                <a:cs typeface="Arial"/>
              </a:rPr>
              <a:t>Veegplan</a:t>
            </a:r>
            <a:r>
              <a:rPr lang="en-US" sz="3200" dirty="0">
                <a:cs typeface="Arial"/>
              </a:rPr>
              <a:t> VAB-</a:t>
            </a:r>
            <a:r>
              <a:rPr lang="en-US" sz="3200" dirty="0" err="1">
                <a:cs typeface="Arial"/>
              </a:rPr>
              <a:t>Buitengebied</a:t>
            </a:r>
            <a:endParaRPr lang="en-US" sz="3000" i="1" dirty="0">
              <a:cs typeface="Arial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AE81CA-E2E9-A112-FA66-FC572ACEC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11073"/>
            <a:ext cx="10731783" cy="46670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Planning veegplan:</a:t>
            </a:r>
          </a:p>
          <a:p>
            <a:r>
              <a:rPr lang="nl-NL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Halfjaarlijks</a:t>
            </a:r>
          </a:p>
          <a:p>
            <a:r>
              <a:rPr lang="nl-NL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1</a:t>
            </a:r>
            <a:r>
              <a:rPr lang="nl-NL" sz="2800" baseline="300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e</a:t>
            </a:r>
            <a:r>
              <a:rPr lang="nl-NL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 ronde start 1 oktober 2026</a:t>
            </a:r>
          </a:p>
          <a:p>
            <a:r>
              <a:rPr lang="nl-NL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Aanleveren complete stukken uiterlijk 30 september 2026</a:t>
            </a:r>
          </a:p>
          <a:p>
            <a:r>
              <a:rPr lang="nl-NL" sz="2800" dirty="0">
                <a:solidFill>
                  <a:schemeClr val="accent2">
                    <a:lumMod val="76000"/>
                    <a:lumOff val="24000"/>
                  </a:schemeClr>
                </a:solidFill>
                <a:cs typeface="Arial"/>
              </a:rPr>
              <a:t>Geïnteresseerden?</a:t>
            </a:r>
            <a:endParaRPr lang="en-US" sz="2800" dirty="0">
              <a:solidFill>
                <a:schemeClr val="accent2">
                  <a:lumMod val="76000"/>
                  <a:lumOff val="24000"/>
                </a:schemeClr>
              </a:solidFill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marL="0" indent="0">
              <a:buNone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endParaRPr lang="nl-NL" dirty="0">
              <a:cs typeface="Arial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1884A1B-0AF3-7071-3877-CD6BB675A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22</a:t>
            </a:fld>
            <a:endParaRPr lang="nl-NL" dirty="0"/>
          </a:p>
        </p:txBody>
      </p:sp>
      <p:pic>
        <p:nvPicPr>
          <p:cNvPr id="2050" name="Picture 2" descr="Algemene voorwaarden - Rijschool Eric van der Velden">
            <a:extLst>
              <a:ext uri="{FF2B5EF4-FFF2-40B4-BE49-F238E27FC236}">
                <a16:creationId xmlns:a16="http://schemas.microsoft.com/office/drawing/2014/main" id="{D29A877D-713C-DE6E-E181-29C36A876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184" y="3607744"/>
            <a:ext cx="4954711" cy="330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787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AA0FC-1DEB-DE0F-1E88-80502269C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520A3-E749-54B7-A0BD-68DCCCDE8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i="1" dirty="0" err="1">
                <a:cs typeface="Arial"/>
              </a:rPr>
              <a:t>Afsluiting</a:t>
            </a:r>
            <a:endParaRPr lang="en-US" sz="3000" i="1" dirty="0">
              <a:cs typeface="Arial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AE81CA-E2E9-A112-FA66-FC572ACEC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11073"/>
            <a:ext cx="10731783" cy="46670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nl-NL" sz="1800" dirty="0">
              <a:cs typeface="Arial"/>
            </a:endParaRPr>
          </a:p>
          <a:p>
            <a:pPr marL="0" indent="0" algn="ctr">
              <a:buNone/>
            </a:pPr>
            <a:endParaRPr lang="nl-NL" sz="1800" dirty="0">
              <a:cs typeface="Arial"/>
            </a:endParaRPr>
          </a:p>
          <a:p>
            <a:pPr marL="0" indent="0" algn="ctr">
              <a:buNone/>
            </a:pPr>
            <a:endParaRPr lang="nl-NL" sz="1800" dirty="0">
              <a:cs typeface="Arial"/>
            </a:endParaRPr>
          </a:p>
          <a:p>
            <a:pPr marL="0" indent="0" algn="ctr">
              <a:buNone/>
            </a:pPr>
            <a:endParaRPr lang="nl-NL" sz="1800" dirty="0">
              <a:cs typeface="Arial"/>
            </a:endParaRPr>
          </a:p>
          <a:p>
            <a:pPr marL="0" indent="0" algn="ctr">
              <a:buNone/>
            </a:pPr>
            <a:r>
              <a:rPr lang="nl-NL" b="1" dirty="0">
                <a:cs typeface="Arial"/>
              </a:rPr>
              <a:t>Geïnteresseerden?</a:t>
            </a:r>
          </a:p>
          <a:p>
            <a:pPr marL="0" indent="0" algn="ctr">
              <a:buNone/>
            </a:pPr>
            <a:endParaRPr lang="nl-NL" sz="2000" dirty="0">
              <a:cs typeface="Arial"/>
            </a:endParaRPr>
          </a:p>
          <a:p>
            <a:pPr marL="0" indent="0" algn="ctr">
              <a:buNone/>
            </a:pPr>
            <a:r>
              <a:rPr lang="nl-NL" sz="2000" dirty="0">
                <a:cs typeface="Arial"/>
              </a:rPr>
              <a:t>Voldoende mogelijkheden voor een transitie in het buitengebied?</a:t>
            </a:r>
          </a:p>
          <a:p>
            <a:pPr marL="0" indent="0" algn="ctr">
              <a:buNone/>
            </a:pPr>
            <a:endParaRPr lang="nl-NL" sz="2000" dirty="0">
              <a:cs typeface="Arial"/>
            </a:endParaRPr>
          </a:p>
          <a:p>
            <a:pPr marL="0" indent="0" algn="ctr">
              <a:buNone/>
            </a:pPr>
            <a:endParaRPr lang="nl-NL" sz="2000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marL="0" indent="0">
              <a:buNone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pPr lvl="1">
              <a:buFont typeface="Courier New" pitchFamily="2" charset="2"/>
              <a:buChar char="o"/>
            </a:pPr>
            <a:endParaRPr lang="nl-NL" dirty="0">
              <a:cs typeface="Arial"/>
            </a:endParaRPr>
          </a:p>
          <a:p>
            <a:endParaRPr lang="nl-NL" dirty="0">
              <a:cs typeface="Arial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1884A1B-0AF3-7071-3877-CD6BB675A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23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49724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C3E-E01B-A318-C919-9D5FEA55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2F0B1-A3B1-5BA6-3F65-642B5D17F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4800">
              <a:solidFill>
                <a:srgbClr val="00B050"/>
              </a:solidFill>
              <a:latin typeface="Mystical Woods Rough Script"/>
              <a:cs typeface="Arial"/>
            </a:endParaRPr>
          </a:p>
          <a:p>
            <a:pPr marL="0" indent="0" algn="ctr">
              <a:buNone/>
            </a:pPr>
            <a:endParaRPr lang="en-US" sz="4800">
              <a:solidFill>
                <a:srgbClr val="00B050"/>
              </a:solidFill>
              <a:latin typeface="Mystical Woods Rough Script"/>
              <a:cs typeface="Arial"/>
            </a:endParaRPr>
          </a:p>
          <a:p>
            <a:pPr marL="0" indent="0" algn="ctr">
              <a:buNone/>
            </a:pPr>
            <a:r>
              <a:rPr lang="en-US" sz="6000" err="1">
                <a:solidFill>
                  <a:srgbClr val="5CAB09"/>
                </a:solidFill>
                <a:latin typeface="Mystical Woods Rough Script"/>
                <a:cs typeface="Arial"/>
              </a:rPr>
              <a:t>Bedankt</a:t>
            </a:r>
            <a:r>
              <a:rPr lang="en-US" sz="6000">
                <a:solidFill>
                  <a:srgbClr val="5CAB09"/>
                </a:solidFill>
                <a:latin typeface="Mystical Woods Rough Script"/>
                <a:cs typeface="Arial"/>
              </a:rPr>
              <a:t> </a:t>
            </a:r>
            <a:r>
              <a:rPr lang="en-US" sz="6000" err="1">
                <a:solidFill>
                  <a:srgbClr val="5CAB09"/>
                </a:solidFill>
                <a:latin typeface="Mystical Woods Rough Script"/>
                <a:cs typeface="Arial"/>
              </a:rPr>
              <a:t>voor</a:t>
            </a:r>
            <a:r>
              <a:rPr lang="en-US" sz="6000">
                <a:solidFill>
                  <a:srgbClr val="5CAB09"/>
                </a:solidFill>
                <a:latin typeface="Mystical Woods Rough Script"/>
                <a:cs typeface="Arial"/>
              </a:rPr>
              <a:t> </a:t>
            </a:r>
            <a:r>
              <a:rPr lang="en-US" sz="6000" err="1">
                <a:solidFill>
                  <a:srgbClr val="5CAB09"/>
                </a:solidFill>
                <a:latin typeface="Mystical Woods Rough Script"/>
                <a:cs typeface="Arial"/>
              </a:rPr>
              <a:t>uw</a:t>
            </a:r>
            <a:r>
              <a:rPr lang="en-US" sz="6000">
                <a:solidFill>
                  <a:srgbClr val="5CAB09"/>
                </a:solidFill>
                <a:latin typeface="Mystical Woods Rough Script"/>
                <a:cs typeface="Arial"/>
              </a:rPr>
              <a:t> </a:t>
            </a:r>
            <a:r>
              <a:rPr lang="en-US" sz="6000" err="1">
                <a:solidFill>
                  <a:srgbClr val="5CAB09"/>
                </a:solidFill>
                <a:latin typeface="Mystical Woods Rough Script"/>
                <a:cs typeface="Arial"/>
              </a:rPr>
              <a:t>aandacht</a:t>
            </a:r>
            <a:endParaRPr lang="en-US" sz="6000">
              <a:solidFill>
                <a:srgbClr val="5CAB09"/>
              </a:solidFill>
              <a:latin typeface="Mystical Woods Rough Script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D8E00-3BF4-8C6C-6EA0-0B1201A59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24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7649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0910C3-F1E8-5503-4C8F-76775910C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8A6AC1-7B15-F8F1-0FCF-2CBAB42FA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Bedrijfswoning omzetten naar burger, telt dat mee in segmentering?</a:t>
            </a:r>
          </a:p>
          <a:p>
            <a:r>
              <a:rPr lang="nl-NL" dirty="0"/>
              <a:t>Zijn de aanwezigen de vorige keer al geweest als </a:t>
            </a:r>
            <a:r>
              <a:rPr lang="nl-NL" dirty="0" err="1"/>
              <a:t>chekcvraag</a:t>
            </a:r>
            <a:r>
              <a:rPr lang="nl-NL" dirty="0"/>
              <a:t>?</a:t>
            </a:r>
          </a:p>
          <a:p>
            <a:r>
              <a:rPr lang="nl-NL" dirty="0"/>
              <a:t>Schoonheidsfout in matrixen, checken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9499DFA-8AD0-0701-9A1F-0512B4071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09DAE4-BFAB-4294-A099-1DA8C75FCCD7}" type="slidenum">
              <a:rPr lang="nl-NL" smtClean="0"/>
              <a:pPr algn="ctr"/>
              <a:t>25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1880001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Gemert-Bakel">
      <a:dk1>
        <a:sysClr val="windowText" lastClr="000000"/>
      </a:dk1>
      <a:lt1>
        <a:sysClr val="window" lastClr="FFFFFF"/>
      </a:lt1>
      <a:dk2>
        <a:srgbClr val="FFFFFF"/>
      </a:dk2>
      <a:lt2>
        <a:srgbClr val="808080"/>
      </a:lt2>
      <a:accent1>
        <a:srgbClr val="D4A400"/>
      </a:accent1>
      <a:accent2>
        <a:srgbClr val="002A64"/>
      </a:accent2>
      <a:accent3>
        <a:srgbClr val="D8D8D8"/>
      </a:accent3>
      <a:accent4>
        <a:srgbClr val="000000"/>
      </a:accent4>
      <a:accent5>
        <a:srgbClr val="E6CFAA"/>
      </a:accent5>
      <a:accent6>
        <a:srgbClr val="00255A"/>
      </a:accent6>
      <a:hlink>
        <a:srgbClr val="93117E"/>
      </a:hlink>
      <a:folHlink>
        <a:srgbClr val="002A64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504C1AA300A441B859A11AEE9A33E3" ma:contentTypeVersion="18" ma:contentTypeDescription="Create a new document." ma:contentTypeScope="" ma:versionID="30385b39ec724767f9b29e6e8368d255">
  <xsd:schema xmlns:xsd="http://www.w3.org/2001/XMLSchema" xmlns:xs="http://www.w3.org/2001/XMLSchema" xmlns:p="http://schemas.microsoft.com/office/2006/metadata/properties" xmlns:ns2="900a0c0b-468b-461f-b80f-197514c2eb76" xmlns:ns3="7095a5b1-384b-4e51-822f-950aea34ce4d" targetNamespace="http://schemas.microsoft.com/office/2006/metadata/properties" ma:root="true" ma:fieldsID="ef2f13b2ce0e687338555077e2d473ff" ns2:_="" ns3:_="">
    <xsd:import namespace="900a0c0b-468b-461f-b80f-197514c2eb76"/>
    <xsd:import namespace="7095a5b1-384b-4e51-822f-950aea34ce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datumentij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0a0c0b-468b-461f-b80f-197514c2e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1533c18-67cd-48cd-b5dc-11d869aa6c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umentijd" ma:index="24" nillable="true" ma:displayName="datum en tijd" ma:format="DateOnly" ma:internalName="datumentijd">
      <xsd:simpleType>
        <xsd:restriction base="dms:DateTim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5a5b1-384b-4e51-822f-950aea34ce4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155e0c8-c459-4bc9-8f41-b5c06dc834f3}" ma:internalName="TaxCatchAll" ma:showField="CatchAllData" ma:web="7095a5b1-384b-4e51-822f-950aea34ce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00a0c0b-468b-461f-b80f-197514c2eb76">
      <Terms xmlns="http://schemas.microsoft.com/office/infopath/2007/PartnerControls"/>
    </lcf76f155ced4ddcb4097134ff3c332f>
    <datumentijd xmlns="900a0c0b-468b-461f-b80f-197514c2eb76" xsi:nil="true"/>
    <TaxCatchAll xmlns="7095a5b1-384b-4e51-822f-950aea34ce4d" xsi:nil="true"/>
  </documentManagement>
</p:properties>
</file>

<file path=customXml/itemProps1.xml><?xml version="1.0" encoding="utf-8"?>
<ds:datastoreItem xmlns:ds="http://schemas.openxmlformats.org/officeDocument/2006/customXml" ds:itemID="{48B0A594-92A4-46F2-A98A-6047EACCAB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0a0c0b-468b-461f-b80f-197514c2eb76"/>
    <ds:schemaRef ds:uri="7095a5b1-384b-4e51-822f-950aea34ce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66AF79-B5F7-4800-A30F-B66BA25236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A357FC-A968-4BA7-BB11-D49A174690B3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900a0c0b-468b-461f-b80f-197514c2eb76"/>
    <ds:schemaRef ds:uri="http://purl.org/dc/terms/"/>
    <ds:schemaRef ds:uri="7095a5b1-384b-4e51-822f-950aea34ce4d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3294</TotalTime>
  <Words>812</Words>
  <Application>Microsoft Office PowerPoint</Application>
  <PresentationFormat>Breedbeeld</PresentationFormat>
  <Paragraphs>230</Paragraphs>
  <Slides>25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2" baseType="lpstr">
      <vt:lpstr>Arial</vt:lpstr>
      <vt:lpstr>Calibri</vt:lpstr>
      <vt:lpstr>Courier New</vt:lpstr>
      <vt:lpstr>Courier New,monospace</vt:lpstr>
      <vt:lpstr>Mystical Woods Rough Script</vt:lpstr>
      <vt:lpstr>Wingdings</vt:lpstr>
      <vt:lpstr>Kantoorthema</vt:lpstr>
      <vt:lpstr>PowerPoint-presentatie</vt:lpstr>
      <vt:lpstr>Inhoudsopgave </vt:lpstr>
      <vt:lpstr>Aanleiding</vt:lpstr>
      <vt:lpstr>VAB - beleid</vt:lpstr>
      <vt:lpstr>VAB - beleid</vt:lpstr>
      <vt:lpstr>VAB-beleid</vt:lpstr>
      <vt:lpstr>VAB - beleid</vt:lpstr>
      <vt:lpstr>Provincie Noord-Brabant</vt:lpstr>
      <vt:lpstr>Transitiefonds </vt:lpstr>
      <vt:lpstr>Transitiefonds</vt:lpstr>
      <vt:lpstr>Transitiefonds</vt:lpstr>
      <vt:lpstr>Transitiefonds</vt:lpstr>
      <vt:lpstr>Transitiefonds</vt:lpstr>
      <vt:lpstr>Transitiefonds</vt:lpstr>
      <vt:lpstr>Transitiefonds</vt:lpstr>
      <vt:lpstr>Transitiefonds</vt:lpstr>
      <vt:lpstr>Transitiefonds</vt:lpstr>
      <vt:lpstr>Transitiefonds</vt:lpstr>
      <vt:lpstr>PowerPoint-presentatie</vt:lpstr>
      <vt:lpstr>Veegplan VAB-Buitengebied</vt:lpstr>
      <vt:lpstr>Veegplan VAB-Buitengebied</vt:lpstr>
      <vt:lpstr>Veegplan VAB-Buitengebied</vt:lpstr>
      <vt:lpstr>Afsluiting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Toekomstbestendig Buitengebied  bijeenkomst 16 januari 2025</dc:title>
  <dc:creator>Steeghs, Kevin</dc:creator>
  <cp:lastModifiedBy>Steeghs, Kevin</cp:lastModifiedBy>
  <cp:revision>101</cp:revision>
  <cp:lastPrinted>2025-06-12T15:15:18Z</cp:lastPrinted>
  <dcterms:created xsi:type="dcterms:W3CDTF">2024-12-09T12:50:27Z</dcterms:created>
  <dcterms:modified xsi:type="dcterms:W3CDTF">2026-04-23T09:06:17Z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0x0101004A504C1AA300A441B859A11AEE9A33E3</vt:lpwstr>
  </property>
  <property fmtid="{D5CDD505-2E9C-101B-9397-08002B2CF9AE}" pid="3" name="MediaServiceImageTags">
    <vt:lpwstr/>
  </property>
</Properties>
</file>